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5"/>
  </p:sldMasterIdLst>
  <p:notesMasterIdLst>
    <p:notesMasterId r:id="rId27"/>
  </p:notesMasterIdLst>
  <p:handoutMasterIdLst>
    <p:handoutMasterId r:id="rId28"/>
  </p:handoutMasterIdLst>
  <p:sldIdLst>
    <p:sldId id="256" r:id="rId6"/>
    <p:sldId id="299" r:id="rId7"/>
    <p:sldId id="2036" r:id="rId8"/>
    <p:sldId id="2006" r:id="rId9"/>
    <p:sldId id="2066" r:id="rId10"/>
    <p:sldId id="2067" r:id="rId11"/>
    <p:sldId id="2068" r:id="rId12"/>
    <p:sldId id="2050" r:id="rId13"/>
    <p:sldId id="2069" r:id="rId14"/>
    <p:sldId id="2051" r:id="rId15"/>
    <p:sldId id="2070" r:id="rId16"/>
    <p:sldId id="2052" r:id="rId17"/>
    <p:sldId id="2053" r:id="rId18"/>
    <p:sldId id="2071" r:id="rId19"/>
    <p:sldId id="2062" r:id="rId20"/>
    <p:sldId id="2054" r:id="rId21"/>
    <p:sldId id="2060" r:id="rId22"/>
    <p:sldId id="2065" r:id="rId23"/>
    <p:sldId id="2064" r:id="rId24"/>
    <p:sldId id="2059" r:id="rId25"/>
    <p:sldId id="2008" r:id="rId2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5CB717D-A25F-FBE2-2DEA-8924D83E7180}" name="Katzenbach, Alexis" initials="KA" userId="S::akatzenbach@aap.org::e67e89e5-b76d-4c2d-8eb8-e078f3996a51" providerId="AD"/>
  <p188:author id="{A8C1E9FC-B906-816C-0590-F73DC5ED0112}" name="Calabrese, Trisha" initials="CT" userId="S::tcalabrese@aap.org::be942db2-d9f0-4980-9903-3e8428d6b35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Victoria, Eleni" initials="VE" lastIdx="1" clrIdx="0">
    <p:extLst>
      <p:ext uri="{19B8F6BF-5375-455C-9EA6-DF929625EA0E}">
        <p15:presenceInfo xmlns:p15="http://schemas.microsoft.com/office/powerpoint/2012/main" userId="S::evictoria@aap.org::a82b83c4-eb14-4f75-9b5e-7017c84582f2" providerId="AD"/>
      </p:ext>
    </p:extLst>
  </p:cmAuthor>
  <p:cmAuthor id="2" name="Katzenbach, Alexis" initials="KA" lastIdx="17" clrIdx="1">
    <p:extLst>
      <p:ext uri="{19B8F6BF-5375-455C-9EA6-DF929625EA0E}">
        <p15:presenceInfo xmlns:p15="http://schemas.microsoft.com/office/powerpoint/2012/main" userId="S::akatzenbach@aap.org::e67e89e5-b76d-4c2d-8eb8-e078f3996a51" providerId="AD"/>
      </p:ext>
    </p:extLst>
  </p:cmAuthor>
  <p:cmAuthor id="3" name="Limjuco, Shannon" initials="LS" lastIdx="8" clrIdx="2">
    <p:extLst>
      <p:ext uri="{19B8F6BF-5375-455C-9EA6-DF929625EA0E}">
        <p15:presenceInfo xmlns:p15="http://schemas.microsoft.com/office/powerpoint/2012/main" userId="S::slimjuco@aap.org::67a2d748-f538-47b4-863e-5311469f0b80" providerId="AD"/>
      </p:ext>
    </p:extLst>
  </p:cmAuthor>
  <p:cmAuthor id="4" name="Smiley, Stephanie" initials="SS" lastIdx="3" clrIdx="3">
    <p:extLst>
      <p:ext uri="{19B8F6BF-5375-455C-9EA6-DF929625EA0E}">
        <p15:presenceInfo xmlns:p15="http://schemas.microsoft.com/office/powerpoint/2012/main" userId="S::ssmiley@aap.org::0e8392a6-af64-4e09-bc2e-9d141d21f21a" providerId="AD"/>
      </p:ext>
    </p:extLst>
  </p:cmAuthor>
  <p:cmAuthor id="5" name="Waldron, Debra" initials="WD" lastIdx="1" clrIdx="4">
    <p:extLst>
      <p:ext uri="{19B8F6BF-5375-455C-9EA6-DF929625EA0E}">
        <p15:presenceInfo xmlns:p15="http://schemas.microsoft.com/office/powerpoint/2012/main" userId="S::dwaldron@aap.org::a9c0119b-875e-4c31-a8b0-2cdb9a2f84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4E19"/>
    <a:srgbClr val="F5AA2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1" d="100"/>
          <a:sy n="111" d="100"/>
        </p:scale>
        <p:origin x="634" y="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8/10/relationships/authors" Target="author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6AD23B3-DE60-ED42-AE8E-A0FBA97BEC2A}" type="datetimeFigureOut">
              <a:rPr lang="en-US" smtClean="0"/>
              <a:t>6/4/2021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E65E1E0-18A5-C543-ADFB-252B23D393FE}" type="slidenum">
              <a:rPr lang="en-US" smtClean="0"/>
              <a:t>‹#›</a:t>
            </a:fld>
            <a:endParaRPr lang="en-US"/>
          </a:p>
        </p:txBody>
      </p:sp>
    </p:spTree>
    <p:extLst>
      <p:ext uri="{BB962C8B-B14F-4D97-AF65-F5344CB8AC3E}">
        <p14:creationId xmlns:p14="http://schemas.microsoft.com/office/powerpoint/2010/main" val="3819435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384357-4D58-41BD-AA4F-24FD74F95C95}" type="datetimeFigureOut">
              <a:rPr lang="en-US" smtClean="0"/>
              <a:t>6/4/2021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5589BC-EB62-43CF-83F6-7753B22F4DE5}" type="slidenum">
              <a:rPr lang="en-US" smtClean="0"/>
              <a:t>‹#›</a:t>
            </a:fld>
            <a:endParaRPr lang="en-US"/>
          </a:p>
        </p:txBody>
      </p:sp>
    </p:spTree>
    <p:extLst>
      <p:ext uri="{BB962C8B-B14F-4D97-AF65-F5344CB8AC3E}">
        <p14:creationId xmlns:p14="http://schemas.microsoft.com/office/powerpoint/2010/main" val="3035648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92CD99-50E8-486C-AD33-43473B556A99}" type="slidenum">
              <a:rPr lang="en-US" smtClean="0"/>
              <a:t>2</a:t>
            </a:fld>
            <a:endParaRPr lang="en-US"/>
          </a:p>
        </p:txBody>
      </p:sp>
    </p:spTree>
    <p:extLst>
      <p:ext uri="{BB962C8B-B14F-4D97-AF65-F5344CB8AC3E}">
        <p14:creationId xmlns:p14="http://schemas.microsoft.com/office/powerpoint/2010/main" val="1674186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EB0C7-FADE-4B2B-B2A2-0CB2834A38E9}" type="slidenum">
              <a:rPr lang="en-US" smtClean="0"/>
              <a:t>11</a:t>
            </a:fld>
            <a:endParaRPr lang="en-US"/>
          </a:p>
        </p:txBody>
      </p:sp>
    </p:spTree>
    <p:extLst>
      <p:ext uri="{BB962C8B-B14F-4D97-AF65-F5344CB8AC3E}">
        <p14:creationId xmlns:p14="http://schemas.microsoft.com/office/powerpoint/2010/main" val="4221333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EB0C7-FADE-4B2B-B2A2-0CB2834A38E9}" type="slidenum">
              <a:rPr lang="en-US" smtClean="0"/>
              <a:t>12</a:t>
            </a:fld>
            <a:endParaRPr lang="en-US"/>
          </a:p>
        </p:txBody>
      </p:sp>
    </p:spTree>
    <p:extLst>
      <p:ext uri="{BB962C8B-B14F-4D97-AF65-F5344CB8AC3E}">
        <p14:creationId xmlns:p14="http://schemas.microsoft.com/office/powerpoint/2010/main" val="630454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EB0C7-FADE-4B2B-B2A2-0CB2834A38E9}" type="slidenum">
              <a:rPr lang="en-US" smtClean="0"/>
              <a:t>13</a:t>
            </a:fld>
            <a:endParaRPr lang="en-US"/>
          </a:p>
        </p:txBody>
      </p:sp>
    </p:spTree>
    <p:extLst>
      <p:ext uri="{BB962C8B-B14F-4D97-AF65-F5344CB8AC3E}">
        <p14:creationId xmlns:p14="http://schemas.microsoft.com/office/powerpoint/2010/main" val="9943034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EB0C7-FADE-4B2B-B2A2-0CB2834A38E9}" type="slidenum">
              <a:rPr lang="en-US" smtClean="0"/>
              <a:t>14</a:t>
            </a:fld>
            <a:endParaRPr lang="en-US"/>
          </a:p>
        </p:txBody>
      </p:sp>
    </p:spTree>
    <p:extLst>
      <p:ext uri="{BB962C8B-B14F-4D97-AF65-F5344CB8AC3E}">
        <p14:creationId xmlns:p14="http://schemas.microsoft.com/office/powerpoint/2010/main" val="1942676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EB0C7-FADE-4B2B-B2A2-0CB2834A38E9}" type="slidenum">
              <a:rPr lang="en-US" smtClean="0"/>
              <a:t>15</a:t>
            </a:fld>
            <a:endParaRPr lang="en-US"/>
          </a:p>
        </p:txBody>
      </p:sp>
    </p:spTree>
    <p:extLst>
      <p:ext uri="{BB962C8B-B14F-4D97-AF65-F5344CB8AC3E}">
        <p14:creationId xmlns:p14="http://schemas.microsoft.com/office/powerpoint/2010/main" val="6941132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EB0C7-FADE-4B2B-B2A2-0CB2834A38E9}" type="slidenum">
              <a:rPr lang="en-US" smtClean="0"/>
              <a:t>16</a:t>
            </a:fld>
            <a:endParaRPr lang="en-US"/>
          </a:p>
        </p:txBody>
      </p:sp>
    </p:spTree>
    <p:extLst>
      <p:ext uri="{BB962C8B-B14F-4D97-AF65-F5344CB8AC3E}">
        <p14:creationId xmlns:p14="http://schemas.microsoft.com/office/powerpoint/2010/main" val="24039060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EB0C7-FADE-4B2B-B2A2-0CB2834A38E9}" type="slidenum">
              <a:rPr lang="en-US" smtClean="0"/>
              <a:t>17</a:t>
            </a:fld>
            <a:endParaRPr lang="en-US"/>
          </a:p>
        </p:txBody>
      </p:sp>
    </p:spTree>
    <p:extLst>
      <p:ext uri="{BB962C8B-B14F-4D97-AF65-F5344CB8AC3E}">
        <p14:creationId xmlns:p14="http://schemas.microsoft.com/office/powerpoint/2010/main" val="12487707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EB0C7-FADE-4B2B-B2A2-0CB2834A38E9}" type="slidenum">
              <a:rPr lang="en-US" smtClean="0"/>
              <a:t>18</a:t>
            </a:fld>
            <a:endParaRPr lang="en-US"/>
          </a:p>
        </p:txBody>
      </p:sp>
    </p:spTree>
    <p:extLst>
      <p:ext uri="{BB962C8B-B14F-4D97-AF65-F5344CB8AC3E}">
        <p14:creationId xmlns:p14="http://schemas.microsoft.com/office/powerpoint/2010/main" val="4865539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EB0C7-FADE-4B2B-B2A2-0CB2834A38E9}" type="slidenum">
              <a:rPr lang="en-US" smtClean="0"/>
              <a:t>19</a:t>
            </a:fld>
            <a:endParaRPr lang="en-US"/>
          </a:p>
        </p:txBody>
      </p:sp>
    </p:spTree>
    <p:extLst>
      <p:ext uri="{BB962C8B-B14F-4D97-AF65-F5344CB8AC3E}">
        <p14:creationId xmlns:p14="http://schemas.microsoft.com/office/powerpoint/2010/main" val="31976488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EB0C7-FADE-4B2B-B2A2-0CB2834A38E9}" type="slidenum">
              <a:rPr lang="en-US" smtClean="0"/>
              <a:t>20</a:t>
            </a:fld>
            <a:endParaRPr lang="en-US"/>
          </a:p>
        </p:txBody>
      </p:sp>
    </p:spTree>
    <p:extLst>
      <p:ext uri="{BB962C8B-B14F-4D97-AF65-F5344CB8AC3E}">
        <p14:creationId xmlns:p14="http://schemas.microsoft.com/office/powerpoint/2010/main" val="1857417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RECORD</a:t>
            </a:r>
          </a:p>
          <a:p>
            <a:endParaRPr lang="en-US"/>
          </a:p>
          <a:p>
            <a:pPr algn="l" rtl="0" fontAlgn="base"/>
            <a:r>
              <a:rPr lang="en-US" sz="1800" b="0" i="0">
                <a:solidFill>
                  <a:srgbClr val="000000"/>
                </a:solidFill>
                <a:effectLst/>
                <a:latin typeface="Calibri" panose="020F0502020204030204" pitchFamily="34" charset="0"/>
              </a:rPr>
              <a:t>Dr. Abigail Carlson recently joined CDC as a medical officer and serves as the infection control advisor and subject matter expert for Project Firstline, CDC’s new training collaborative for healthcare infection control.  In this role, Dr. Carlson advises on the development of the Project Firstline curriculum, supporting resources, and training modalities; serves as a primary subject matter expert for Project Firstline training opportunities; and provides strategic direction for the future of the collaborative.  </a:t>
            </a:r>
            <a:endParaRPr lang="en-US" b="0" i="0">
              <a:solidFill>
                <a:srgbClr val="000000"/>
              </a:solidFill>
              <a:effectLst/>
              <a:latin typeface="Segoe UI" panose="020B0502040204020203" pitchFamily="34" charset="0"/>
            </a:endParaRPr>
          </a:p>
          <a:p>
            <a:pPr algn="l" rtl="0" fontAlgn="base"/>
            <a:r>
              <a:rPr lang="en-US" sz="1800" b="0" i="0">
                <a:solidFill>
                  <a:srgbClr val="000000"/>
                </a:solidFill>
                <a:effectLst/>
                <a:latin typeface="Calibri" panose="020F0502020204030204" pitchFamily="34" charset="0"/>
              </a:rPr>
              <a:t> </a:t>
            </a:r>
            <a:endParaRPr lang="en-US" b="0" i="0">
              <a:solidFill>
                <a:srgbClr val="000000"/>
              </a:solidFill>
              <a:effectLst/>
              <a:latin typeface="Segoe UI" panose="020B0502040204020203" pitchFamily="34" charset="0"/>
            </a:endParaRPr>
          </a:p>
          <a:p>
            <a:pPr algn="l" rtl="0" fontAlgn="base"/>
            <a:r>
              <a:rPr lang="en-US" sz="1800" b="0" i="0">
                <a:solidFill>
                  <a:srgbClr val="000000"/>
                </a:solidFill>
                <a:effectLst/>
                <a:latin typeface="Calibri" panose="020F0502020204030204" pitchFamily="34" charset="0"/>
              </a:rPr>
              <a:t>Immediately prior to joining CDC, Dr. Carlson was an Assistant Professor of Medicine at Washington University in St. Louis. There, she served as a clinical infectious diseases physician and associate hospital epidemiologist for the Veterans Affairs St. Louis Health Care System, developing and implementing infection control initiatives.   </a:t>
            </a:r>
            <a:endParaRPr lang="en-US" b="0" i="0">
              <a:solidFill>
                <a:srgbClr val="000000"/>
              </a:solidFill>
              <a:effectLst/>
              <a:latin typeface="Segoe UI" panose="020B0502040204020203" pitchFamily="34" charset="0"/>
            </a:endParaRPr>
          </a:p>
          <a:p>
            <a:endParaRPr lang="en-US"/>
          </a:p>
        </p:txBody>
      </p:sp>
      <p:sp>
        <p:nvSpPr>
          <p:cNvPr id="4" name="Slide Number Placeholder 3"/>
          <p:cNvSpPr>
            <a:spLocks noGrp="1"/>
          </p:cNvSpPr>
          <p:nvPr>
            <p:ph type="sldNum" sz="quarter" idx="5"/>
          </p:nvPr>
        </p:nvSpPr>
        <p:spPr/>
        <p:txBody>
          <a:bodyPr/>
          <a:lstStyle/>
          <a:p>
            <a:fld id="{FEFEB0C7-FADE-4B2B-B2A2-0CB2834A38E9}" type="slidenum">
              <a:rPr lang="en-US" smtClean="0"/>
              <a:t>3</a:t>
            </a:fld>
            <a:endParaRPr lang="en-US"/>
          </a:p>
        </p:txBody>
      </p:sp>
    </p:spTree>
    <p:extLst>
      <p:ext uri="{BB962C8B-B14F-4D97-AF65-F5344CB8AC3E}">
        <p14:creationId xmlns:p14="http://schemas.microsoft.com/office/powerpoint/2010/main" val="28988430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STOP RECORDING</a:t>
            </a:r>
          </a:p>
        </p:txBody>
      </p:sp>
      <p:sp>
        <p:nvSpPr>
          <p:cNvPr id="4" name="Slide Number Placeholder 3"/>
          <p:cNvSpPr>
            <a:spLocks noGrp="1"/>
          </p:cNvSpPr>
          <p:nvPr>
            <p:ph type="sldNum" sz="quarter" idx="5"/>
          </p:nvPr>
        </p:nvSpPr>
        <p:spPr/>
        <p:txBody>
          <a:bodyPr/>
          <a:lstStyle/>
          <a:p>
            <a:fld id="{FEFEB0C7-FADE-4B2B-B2A2-0CB2834A38E9}" type="slidenum">
              <a:rPr lang="en-US" smtClean="0"/>
              <a:t>21</a:t>
            </a:fld>
            <a:endParaRPr lang="en-US"/>
          </a:p>
        </p:txBody>
      </p:sp>
    </p:spTree>
    <p:extLst>
      <p:ext uri="{BB962C8B-B14F-4D97-AF65-F5344CB8AC3E}">
        <p14:creationId xmlns:p14="http://schemas.microsoft.com/office/powerpoint/2010/main" val="2046740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EB0C7-FADE-4B2B-B2A2-0CB2834A38E9}" type="slidenum">
              <a:rPr lang="en-US" smtClean="0"/>
              <a:t>4</a:t>
            </a:fld>
            <a:endParaRPr lang="en-US"/>
          </a:p>
        </p:txBody>
      </p:sp>
    </p:spTree>
    <p:extLst>
      <p:ext uri="{BB962C8B-B14F-4D97-AF65-F5344CB8AC3E}">
        <p14:creationId xmlns:p14="http://schemas.microsoft.com/office/powerpoint/2010/main" val="1467658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Talking Point: </a:t>
            </a:r>
            <a:r>
              <a:rPr lang="en-US" sz="1800">
                <a:effectLst/>
                <a:latin typeface="Calibri" panose="020F0502020204030204" pitchFamily="34" charset="0"/>
                <a:ea typeface="Times New Roman" panose="02020603050405020304" pitchFamily="18" charset="0"/>
              </a:rPr>
              <a:t>CDC does support all state health department HAI/AR programs to implement ICAR programs</a:t>
            </a:r>
            <a:endParaRPr lang="en-US"/>
          </a:p>
        </p:txBody>
      </p:sp>
      <p:sp>
        <p:nvSpPr>
          <p:cNvPr id="4" name="Slide Number Placeholder 3"/>
          <p:cNvSpPr>
            <a:spLocks noGrp="1"/>
          </p:cNvSpPr>
          <p:nvPr>
            <p:ph type="sldNum" sz="quarter" idx="5"/>
          </p:nvPr>
        </p:nvSpPr>
        <p:spPr/>
        <p:txBody>
          <a:bodyPr/>
          <a:lstStyle/>
          <a:p>
            <a:fld id="{FEFEB0C7-FADE-4B2B-B2A2-0CB2834A38E9}" type="slidenum">
              <a:rPr lang="en-US" smtClean="0"/>
              <a:t>5</a:t>
            </a:fld>
            <a:endParaRPr lang="en-US"/>
          </a:p>
        </p:txBody>
      </p:sp>
    </p:spTree>
    <p:extLst>
      <p:ext uri="{BB962C8B-B14F-4D97-AF65-F5344CB8AC3E}">
        <p14:creationId xmlns:p14="http://schemas.microsoft.com/office/powerpoint/2010/main" val="1301470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EB0C7-FADE-4B2B-B2A2-0CB2834A38E9}" type="slidenum">
              <a:rPr lang="en-US" smtClean="0"/>
              <a:t>6</a:t>
            </a:fld>
            <a:endParaRPr lang="en-US"/>
          </a:p>
        </p:txBody>
      </p:sp>
    </p:spTree>
    <p:extLst>
      <p:ext uri="{BB962C8B-B14F-4D97-AF65-F5344CB8AC3E}">
        <p14:creationId xmlns:p14="http://schemas.microsoft.com/office/powerpoint/2010/main" val="120180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EB0C7-FADE-4B2B-B2A2-0CB2834A38E9}" type="slidenum">
              <a:rPr lang="en-US" smtClean="0"/>
              <a:t>7</a:t>
            </a:fld>
            <a:endParaRPr lang="en-US"/>
          </a:p>
        </p:txBody>
      </p:sp>
    </p:spTree>
    <p:extLst>
      <p:ext uri="{BB962C8B-B14F-4D97-AF65-F5344CB8AC3E}">
        <p14:creationId xmlns:p14="http://schemas.microsoft.com/office/powerpoint/2010/main" val="2728252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EB0C7-FADE-4B2B-B2A2-0CB2834A38E9}" type="slidenum">
              <a:rPr lang="en-US" smtClean="0"/>
              <a:t>8</a:t>
            </a:fld>
            <a:endParaRPr lang="en-US"/>
          </a:p>
        </p:txBody>
      </p:sp>
    </p:spTree>
    <p:extLst>
      <p:ext uri="{BB962C8B-B14F-4D97-AF65-F5344CB8AC3E}">
        <p14:creationId xmlns:p14="http://schemas.microsoft.com/office/powerpoint/2010/main" val="2166266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EB0C7-FADE-4B2B-B2A2-0CB2834A38E9}" type="slidenum">
              <a:rPr lang="en-US" smtClean="0"/>
              <a:t>9</a:t>
            </a:fld>
            <a:endParaRPr lang="en-US"/>
          </a:p>
        </p:txBody>
      </p:sp>
    </p:spTree>
    <p:extLst>
      <p:ext uri="{BB962C8B-B14F-4D97-AF65-F5344CB8AC3E}">
        <p14:creationId xmlns:p14="http://schemas.microsoft.com/office/powerpoint/2010/main" val="1576322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FEB0C7-FADE-4B2B-B2A2-0CB2834A38E9}" type="slidenum">
              <a:rPr lang="en-US" smtClean="0"/>
              <a:t>10</a:t>
            </a:fld>
            <a:endParaRPr lang="en-US"/>
          </a:p>
        </p:txBody>
      </p:sp>
    </p:spTree>
    <p:extLst>
      <p:ext uri="{BB962C8B-B14F-4D97-AF65-F5344CB8AC3E}">
        <p14:creationId xmlns:p14="http://schemas.microsoft.com/office/powerpoint/2010/main" val="40095723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400746"/>
            <a:ext cx="7772400" cy="923330"/>
          </a:xfrm>
        </p:spPr>
        <p:txBody>
          <a:bodyPr lIns="0" tIns="0" rIns="0" bIns="0" anchor="t" anchorCtr="0">
            <a:spAutoFit/>
          </a:bodyPr>
          <a:lstStyle>
            <a:lvl1pPr>
              <a:defRPr sz="6000" baseline="0">
                <a:solidFill>
                  <a:schemeClr val="bg1"/>
                </a:solidFill>
                <a:latin typeface="+mn-lt"/>
              </a:defRPr>
            </a:lvl1pPr>
          </a:lstStyle>
          <a:p>
            <a:r>
              <a:rPr lang="en-US"/>
              <a:t>Presentation Title</a:t>
            </a:r>
          </a:p>
        </p:txBody>
      </p:sp>
      <p:pic>
        <p:nvPicPr>
          <p:cNvPr id="4" name="Picture 3" descr="1LineAAPLogoRevers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29185" y="4405863"/>
            <a:ext cx="2761182" cy="406576"/>
          </a:xfrm>
          <a:prstGeom prst="rect">
            <a:avLst/>
          </a:prstGeom>
        </p:spPr>
      </p:pic>
      <p:sp>
        <p:nvSpPr>
          <p:cNvPr id="6" name="Picture Placeholder 2"/>
          <p:cNvSpPr>
            <a:spLocks noGrp="1"/>
          </p:cNvSpPr>
          <p:nvPr>
            <p:ph type="pic" idx="1" hasCustomPrompt="1"/>
          </p:nvPr>
        </p:nvSpPr>
        <p:spPr>
          <a:xfrm>
            <a:off x="0" y="2503264"/>
            <a:ext cx="4171758" cy="2640236"/>
          </a:xfrm>
        </p:spPr>
        <p:txBody>
          <a:bodyPr anchor="b" anchorCtr="0">
            <a:normAutofit/>
          </a:bodyPr>
          <a:lstStyle>
            <a:lvl1pPr marL="0" indent="0">
              <a:buNone/>
              <a:defRPr sz="2400" baseline="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Picture. To outline a photo, see http://</a:t>
            </a:r>
            <a:r>
              <a:rPr lang="en-US" err="1"/>
              <a:t>www.gcflearnfree.org</a:t>
            </a:r>
            <a:r>
              <a:rPr lang="en-US"/>
              <a:t>/powerpoint2013/17.4</a:t>
            </a:r>
          </a:p>
        </p:txBody>
      </p:sp>
    </p:spTree>
    <p:extLst>
      <p:ext uri="{BB962C8B-B14F-4D97-AF65-F5344CB8AC3E}">
        <p14:creationId xmlns:p14="http://schemas.microsoft.com/office/powerpoint/2010/main" val="3233408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003858"/>
            <a:ext cx="8229600" cy="646331"/>
          </a:xfrm>
        </p:spPr>
        <p:txBody>
          <a:bodyPr>
            <a:spAutoFit/>
          </a:bodyPr>
          <a:lstStyle>
            <a:lvl1pPr>
              <a:defRPr sz="3600" b="1" i="0" cap="small">
                <a:solidFill>
                  <a:srgbClr val="D84E19"/>
                </a:solidFill>
                <a:latin typeface="Georgia"/>
              </a:defRPr>
            </a:lvl1pPr>
          </a:lstStyle>
          <a:p>
            <a:r>
              <a:rPr lang="en-US"/>
              <a:t>Topic Title</a:t>
            </a:r>
          </a:p>
        </p:txBody>
      </p:sp>
      <p:sp>
        <p:nvSpPr>
          <p:cNvPr id="3" name="Content Placeholder 2"/>
          <p:cNvSpPr>
            <a:spLocks noGrp="1"/>
          </p:cNvSpPr>
          <p:nvPr>
            <p:ph idx="1"/>
          </p:nvPr>
        </p:nvSpPr>
        <p:spPr>
          <a:xfrm>
            <a:off x="457200" y="1927098"/>
            <a:ext cx="8229600" cy="2579867"/>
          </a:xfrm>
        </p:spPr>
        <p:txBody>
          <a:bodyPr>
            <a:noAutofit/>
          </a:bodyPr>
          <a:lstStyle>
            <a:lvl1pPr>
              <a:buClr>
                <a:srgbClr val="F5AA2C"/>
              </a:buClr>
              <a:defRPr/>
            </a:lvl1pPr>
            <a:lvl3pPr marL="1257300" indent="-342900">
              <a:buClr>
                <a:schemeClr val="tx1">
                  <a:lumMod val="50000"/>
                  <a:lumOff val="50000"/>
                </a:schemeClr>
              </a:buClr>
              <a:buFont typeface="Lucida Grande"/>
              <a:buChar char="▪"/>
              <a:defRPr/>
            </a:lvl3pPr>
            <a:lvl4pPr marL="1600200" indent="-228600">
              <a:buFont typeface="Lucida Grande"/>
              <a:buChar char="~"/>
              <a:defRPr/>
            </a:lvl4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35987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900988"/>
            <a:ext cx="8229600" cy="646331"/>
          </a:xfrm>
        </p:spPr>
        <p:txBody>
          <a:bodyPr>
            <a:spAutoFit/>
          </a:bodyPr>
          <a:lstStyle>
            <a:lvl1pPr>
              <a:defRPr sz="3600" b="1" i="0" cap="small">
                <a:solidFill>
                  <a:srgbClr val="D84E19"/>
                </a:solidFill>
                <a:latin typeface="Georgia"/>
              </a:defRPr>
            </a:lvl1pPr>
          </a:lstStyle>
          <a:p>
            <a:r>
              <a:rPr lang="en-US"/>
              <a:t>Topic Title</a:t>
            </a:r>
          </a:p>
        </p:txBody>
      </p:sp>
      <p:sp>
        <p:nvSpPr>
          <p:cNvPr id="3" name="Content Placeholder 2"/>
          <p:cNvSpPr>
            <a:spLocks noGrp="1"/>
          </p:cNvSpPr>
          <p:nvPr>
            <p:ph sz="half" idx="1"/>
          </p:nvPr>
        </p:nvSpPr>
        <p:spPr>
          <a:xfrm>
            <a:off x="457200" y="1645920"/>
            <a:ext cx="4038600" cy="2877008"/>
          </a:xfrm>
        </p:spPr>
        <p:txBody>
          <a:bodyPr>
            <a:noAutofit/>
          </a:bodyPr>
          <a:lstStyle>
            <a:lvl1pPr>
              <a:buClr>
                <a:schemeClr val="accent3"/>
              </a:buClr>
              <a:defRPr sz="2800"/>
            </a:lvl1pPr>
            <a:lvl2pPr>
              <a:defRPr sz="2400"/>
            </a:lvl2pPr>
            <a:lvl3pPr marL="1143000" indent="-228600">
              <a:buClr>
                <a:schemeClr val="tx1">
                  <a:lumMod val="50000"/>
                  <a:lumOff val="50000"/>
                </a:schemeClr>
              </a:buClr>
              <a:buSzPct val="100000"/>
              <a:buFont typeface="Lucida Grande"/>
              <a:buChar cha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45920"/>
            <a:ext cx="4038600" cy="2877008"/>
          </a:xfrm>
        </p:spPr>
        <p:txBody>
          <a:bodyPr>
            <a:noAutofit/>
          </a:bodyPr>
          <a:lstStyle>
            <a:lvl1pPr>
              <a:buClr>
                <a:schemeClr val="accent3"/>
              </a:buClr>
              <a:defRPr sz="2800"/>
            </a:lvl1pPr>
            <a:lvl2pPr>
              <a:defRPr sz="2400"/>
            </a:lvl2pPr>
            <a:lvl3pPr marL="1143000" indent="-228600">
              <a:buClr>
                <a:schemeClr val="tx1">
                  <a:lumMod val="50000"/>
                  <a:lumOff val="50000"/>
                </a:schemeClr>
              </a:buClr>
              <a:buFont typeface="Lucida Grande"/>
              <a:buChar cha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4632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755648"/>
            <a:ext cx="8349140" cy="830997"/>
          </a:xfrm>
        </p:spPr>
        <p:txBody>
          <a:bodyPr anchor="t">
            <a:spAutoFit/>
          </a:bodyPr>
          <a:lstStyle>
            <a:lvl1pPr algn="ctr">
              <a:defRPr lang="en-US" sz="4800" b="1" i="0" dirty="0">
                <a:solidFill>
                  <a:srgbClr val="F5AA2C"/>
                </a:solidFill>
                <a:latin typeface="+mn-lt"/>
              </a:defRPr>
            </a:lvl1pPr>
          </a:lstStyle>
          <a:p>
            <a:r>
              <a:rPr lang="en-US"/>
              <a:t>Section title</a:t>
            </a:r>
          </a:p>
        </p:txBody>
      </p:sp>
      <p:sp>
        <p:nvSpPr>
          <p:cNvPr id="3" name="Picture Placeholder 2"/>
          <p:cNvSpPr>
            <a:spLocks noGrp="1"/>
          </p:cNvSpPr>
          <p:nvPr>
            <p:ph type="pic" idx="1" hasCustomPrompt="1"/>
          </p:nvPr>
        </p:nvSpPr>
        <p:spPr>
          <a:xfrm>
            <a:off x="0" y="2503264"/>
            <a:ext cx="4171758" cy="2640236"/>
          </a:xfrm>
        </p:spPr>
        <p:txBody>
          <a:bodyPr anchor="b" anchorCtr="0">
            <a:normAutofit/>
          </a:bodyPr>
          <a:lstStyle>
            <a:lvl1pPr marL="0" indent="0">
              <a:buNone/>
              <a:defRPr sz="2400" baseline="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Picture. To outline a photo, see http://</a:t>
            </a:r>
            <a:r>
              <a:rPr lang="en-US" err="1"/>
              <a:t>www.gcflearnfree.org</a:t>
            </a:r>
            <a:r>
              <a:rPr lang="en-US"/>
              <a:t>/powerpoint2013/17.4</a:t>
            </a:r>
          </a:p>
        </p:txBody>
      </p:sp>
      <p:pic>
        <p:nvPicPr>
          <p:cNvPr id="4" name="Picture 3" descr="1LineAAPLogoRevers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83226" y="4405863"/>
            <a:ext cx="2761182" cy="406576"/>
          </a:xfrm>
          <a:prstGeom prst="rect">
            <a:avLst/>
          </a:prstGeom>
        </p:spPr>
      </p:pic>
    </p:spTree>
    <p:extLst>
      <p:ext uri="{BB962C8B-B14F-4D97-AF65-F5344CB8AC3E}">
        <p14:creationId xmlns:p14="http://schemas.microsoft.com/office/powerpoint/2010/main" val="1467484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20623" y="1885950"/>
            <a:ext cx="2167128" cy="307777"/>
          </a:xfrm>
        </p:spPr>
        <p:txBody>
          <a:bodyPr lIns="0" tIns="0" rIns="0" bIns="0" anchor="t" anchorCtr="0">
            <a:spAutoFit/>
          </a:bodyPr>
          <a:lstStyle>
            <a:lvl1pPr algn="l">
              <a:defRPr sz="2000" b="1" baseline="0">
                <a:solidFill>
                  <a:schemeClr val="accent1"/>
                </a:solidFill>
                <a:latin typeface="+mn-lt"/>
              </a:defRPr>
            </a:lvl1pPr>
          </a:lstStyle>
          <a:p>
            <a:r>
              <a:rPr lang="en-US"/>
              <a:t>Text here.</a:t>
            </a:r>
          </a:p>
        </p:txBody>
      </p:sp>
      <p:sp>
        <p:nvSpPr>
          <p:cNvPr id="3" name="Picture Placeholder 2"/>
          <p:cNvSpPr>
            <a:spLocks noGrp="1"/>
          </p:cNvSpPr>
          <p:nvPr>
            <p:ph type="pic" idx="1"/>
          </p:nvPr>
        </p:nvSpPr>
        <p:spPr>
          <a:xfrm>
            <a:off x="3136392" y="1028700"/>
            <a:ext cx="2606040" cy="293522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9" name="Picture Placeholder 2"/>
          <p:cNvSpPr>
            <a:spLocks noGrp="1"/>
          </p:cNvSpPr>
          <p:nvPr>
            <p:ph type="pic" idx="13"/>
          </p:nvPr>
        </p:nvSpPr>
        <p:spPr>
          <a:xfrm>
            <a:off x="5943600" y="1028700"/>
            <a:ext cx="2615184" cy="293522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2" name="Content Placeholder 2"/>
          <p:cNvSpPr>
            <a:spLocks noGrp="1"/>
          </p:cNvSpPr>
          <p:nvPr>
            <p:ph idx="14" hasCustomPrompt="1"/>
          </p:nvPr>
        </p:nvSpPr>
        <p:spPr>
          <a:xfrm>
            <a:off x="3136392" y="4011930"/>
            <a:ext cx="5413248" cy="215444"/>
          </a:xfrm>
        </p:spPr>
        <p:txBody>
          <a:bodyPr lIns="0" tIns="0" rIns="0" bIns="0">
            <a:spAutoFit/>
          </a:bodyPr>
          <a:lstStyle>
            <a:lvl1pPr marL="0" indent="0">
              <a:buClr>
                <a:srgbClr val="F5AA2C"/>
              </a:buClr>
              <a:buFontTx/>
              <a:buNone/>
              <a:defRPr sz="1400"/>
            </a:lvl1pPr>
            <a:lvl3pPr marL="1257300" indent="-342900">
              <a:buClr>
                <a:schemeClr val="tx1">
                  <a:lumMod val="50000"/>
                  <a:lumOff val="50000"/>
                </a:schemeClr>
              </a:buClr>
              <a:buFont typeface="Lucida Grande"/>
              <a:buChar char="▪"/>
              <a:defRPr/>
            </a:lvl3pPr>
            <a:lvl4pPr marL="1600200" indent="-228600">
              <a:buFont typeface="Lucida Grande"/>
              <a:buChar char="~"/>
              <a:defRPr/>
            </a:lvl4pPr>
          </a:lstStyle>
          <a:p>
            <a:pPr lvl="0"/>
            <a:r>
              <a:rPr lang="en-US"/>
              <a:t>Caption text, if necessary</a:t>
            </a:r>
          </a:p>
        </p:txBody>
      </p:sp>
    </p:spTree>
    <p:extLst>
      <p:ext uri="{BB962C8B-B14F-4D97-AF65-F5344CB8AC3E}">
        <p14:creationId xmlns:p14="http://schemas.microsoft.com/office/powerpoint/2010/main" val="2031642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or Graph">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283464" y="445770"/>
            <a:ext cx="8559599" cy="38541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Table or graph</a:t>
            </a:r>
          </a:p>
        </p:txBody>
      </p:sp>
      <p:sp>
        <p:nvSpPr>
          <p:cNvPr id="7" name="Content Placeholder 2"/>
          <p:cNvSpPr>
            <a:spLocks noGrp="1"/>
          </p:cNvSpPr>
          <p:nvPr>
            <p:ph idx="14" hasCustomPrompt="1"/>
          </p:nvPr>
        </p:nvSpPr>
        <p:spPr>
          <a:xfrm>
            <a:off x="283463" y="4306247"/>
            <a:ext cx="8559599" cy="215444"/>
          </a:xfrm>
        </p:spPr>
        <p:txBody>
          <a:bodyPr lIns="0" tIns="0" rIns="0" bIns="0">
            <a:spAutoFit/>
          </a:bodyPr>
          <a:lstStyle>
            <a:lvl1pPr marL="0" indent="0">
              <a:buClr>
                <a:srgbClr val="F5AA2C"/>
              </a:buClr>
              <a:buFontTx/>
              <a:buNone/>
              <a:defRPr sz="1400"/>
            </a:lvl1pPr>
            <a:lvl3pPr marL="1257300" indent="-342900">
              <a:buClr>
                <a:schemeClr val="tx1">
                  <a:lumMod val="50000"/>
                  <a:lumOff val="50000"/>
                </a:schemeClr>
              </a:buClr>
              <a:buFont typeface="Lucida Grande"/>
              <a:buChar char="▪"/>
              <a:defRPr/>
            </a:lvl3pPr>
            <a:lvl4pPr marL="1600200" indent="-228600">
              <a:buFont typeface="Lucida Grande"/>
              <a:buChar char="~"/>
              <a:defRPr/>
            </a:lvl4pPr>
          </a:lstStyle>
          <a:p>
            <a:pPr lvl="0"/>
            <a:r>
              <a:rPr lang="en-US"/>
              <a:t>Caption text, if necessary</a:t>
            </a:r>
          </a:p>
        </p:txBody>
      </p:sp>
    </p:spTree>
    <p:extLst>
      <p:ext uri="{BB962C8B-B14F-4D97-AF65-F5344CB8AC3E}">
        <p14:creationId xmlns:p14="http://schemas.microsoft.com/office/powerpoint/2010/main" val="1782324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0"/>
            <a:ext cx="9144000" cy="4489450"/>
          </a:xfrm>
        </p:spPr>
        <p:txBody>
          <a:bodyPr/>
          <a:lstStyle/>
          <a:p>
            <a:r>
              <a:rPr lang="en-US"/>
              <a:t>Click icon to add picture</a:t>
            </a:r>
          </a:p>
        </p:txBody>
      </p:sp>
    </p:spTree>
    <p:extLst>
      <p:ext uri="{BB962C8B-B14F-4D97-AF65-F5344CB8AC3E}">
        <p14:creationId xmlns:p14="http://schemas.microsoft.com/office/powerpoint/2010/main" val="2387678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779047"/>
            <a:ext cx="8229600" cy="281557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1" y="0"/>
            <a:ext cx="9148459" cy="12307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1" y="123070"/>
            <a:ext cx="9148460" cy="123070"/>
          </a:xfrm>
          <a:prstGeom prst="rect">
            <a:avLst/>
          </a:prstGeom>
          <a:solidFill>
            <a:srgbClr val="1585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0" y="246140"/>
            <a:ext cx="9144000" cy="123070"/>
          </a:xfrm>
          <a:prstGeom prst="rect">
            <a:avLst/>
          </a:prstGeom>
          <a:solidFill>
            <a:srgbClr val="AFE3F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1LineAAPLogoPositive280_blue.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273724" y="4594623"/>
            <a:ext cx="2560881" cy="378536"/>
          </a:xfrm>
          <a:prstGeom prst="rect">
            <a:avLst/>
          </a:prstGeom>
        </p:spPr>
      </p:pic>
      <p:cxnSp>
        <p:nvCxnSpPr>
          <p:cNvPr id="11" name="Straight Connector 10"/>
          <p:cNvCxnSpPr/>
          <p:nvPr/>
        </p:nvCxnSpPr>
        <p:spPr>
          <a:xfrm>
            <a:off x="363870" y="4874618"/>
            <a:ext cx="5789153" cy="0"/>
          </a:xfrm>
          <a:prstGeom prst="line">
            <a:avLst/>
          </a:prstGeom>
          <a:ln w="50800">
            <a:solidFill>
              <a:srgbClr val="AFE3F5"/>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509561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4" r:id="rId4"/>
    <p:sldLayoutId id="2147483670" r:id="rId5"/>
    <p:sldLayoutId id="2147483672" r:id="rId6"/>
    <p:sldLayoutId id="2147483673"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about:blan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about:blank" TargetMode="External"/><Relationship Id="rId13" Type="http://schemas.openxmlformats.org/officeDocument/2006/relationships/hyperlink" Target="about:blank" TargetMode="External"/><Relationship Id="rId3" Type="http://schemas.openxmlformats.org/officeDocument/2006/relationships/hyperlink" Target="about:blank" TargetMode="External"/><Relationship Id="rId7" Type="http://schemas.openxmlformats.org/officeDocument/2006/relationships/hyperlink" Target="about:blank" TargetMode="External"/><Relationship Id="rId12" Type="http://schemas.openxmlformats.org/officeDocument/2006/relationships/hyperlink" Target="about:blank"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about:blank" TargetMode="External"/><Relationship Id="rId11" Type="http://schemas.openxmlformats.org/officeDocument/2006/relationships/hyperlink" Target="about:blank" TargetMode="External"/><Relationship Id="rId5" Type="http://schemas.openxmlformats.org/officeDocument/2006/relationships/hyperlink" Target="about:blank" TargetMode="External"/><Relationship Id="rId10" Type="http://schemas.openxmlformats.org/officeDocument/2006/relationships/hyperlink" Target="about:blank" TargetMode="External"/><Relationship Id="rId4" Type="http://schemas.openxmlformats.org/officeDocument/2006/relationships/hyperlink" Target="about:blank" TargetMode="External"/><Relationship Id="rId9" Type="http://schemas.openxmlformats.org/officeDocument/2006/relationships/hyperlink" Target="about:blan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dc.gov/hai/prevent/infection-control-assessment-tool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7416"/>
            <a:ext cx="7772400" cy="3077766"/>
          </a:xfrm>
        </p:spPr>
        <p:txBody>
          <a:bodyPr/>
          <a:lstStyle/>
          <a:p>
            <a:r>
              <a:rPr lang="en-US" sz="4000" b="1" dirty="0">
                <a:effectLst>
                  <a:outerShdw blurRad="38100" dist="38100" dir="2700000" algn="tl">
                    <a:srgbClr val="000000">
                      <a:alpha val="43137"/>
                    </a:srgbClr>
                  </a:outerShdw>
                </a:effectLst>
                <a:latin typeface="Alegreya Sans"/>
              </a:rPr>
              <a:t>Infection Prevention and Control:</a:t>
            </a:r>
            <a:br>
              <a:rPr lang="en-US" sz="4000" b="1" dirty="0">
                <a:effectLst>
                  <a:outerShdw blurRad="38100" dist="38100" dir="2700000" algn="tl">
                    <a:srgbClr val="000000">
                      <a:alpha val="43137"/>
                    </a:srgbClr>
                  </a:outerShdw>
                </a:effectLst>
                <a:latin typeface="Alegreya Sans"/>
              </a:rPr>
            </a:br>
            <a:r>
              <a:rPr lang="en-US" sz="4000" b="1" dirty="0">
                <a:effectLst>
                  <a:outerShdw blurRad="38100" dist="38100" dir="2700000" algn="tl">
                    <a:srgbClr val="000000">
                      <a:alpha val="43137"/>
                    </a:srgbClr>
                  </a:outerShdw>
                </a:effectLst>
                <a:latin typeface="Alegreya Sans"/>
              </a:rPr>
              <a:t> </a:t>
            </a:r>
            <a:r>
              <a:rPr lang="en-US" sz="4000" i="1" dirty="0">
                <a:effectLst>
                  <a:outerShdw blurRad="38100" dist="38100" dir="2700000" algn="tl">
                    <a:srgbClr val="000000">
                      <a:alpha val="43137"/>
                    </a:srgbClr>
                  </a:outerShdw>
                </a:effectLst>
                <a:latin typeface="Alegreya Sans"/>
              </a:rPr>
              <a:t>Risk Recognition and Communication</a:t>
            </a:r>
            <a:br>
              <a:rPr lang="en-US" sz="4000" i="1" dirty="0">
                <a:effectLst>
                  <a:outerShdw blurRad="38100" dist="38100" dir="2700000" algn="tl">
                    <a:srgbClr val="000000">
                      <a:alpha val="43137"/>
                    </a:srgbClr>
                  </a:outerShdw>
                </a:effectLst>
                <a:latin typeface="Alegreya Sans"/>
              </a:rPr>
            </a:br>
            <a:endParaRPr lang="en-US" sz="4000" dirty="0"/>
          </a:p>
        </p:txBody>
      </p:sp>
      <p:sp>
        <p:nvSpPr>
          <p:cNvPr id="7" name="Subtitle 2">
            <a:extLst>
              <a:ext uri="{FF2B5EF4-FFF2-40B4-BE49-F238E27FC236}">
                <a16:creationId xmlns="" xmlns:a16="http://schemas.microsoft.com/office/drawing/2014/main" id="{0E4D4859-B679-4851-A498-BD06E14493C1}"/>
              </a:ext>
            </a:extLst>
          </p:cNvPr>
          <p:cNvSpPr txBox="1">
            <a:spLocks/>
          </p:cNvSpPr>
          <p:nvPr/>
        </p:nvSpPr>
        <p:spPr>
          <a:xfrm>
            <a:off x="3137969" y="3935813"/>
            <a:ext cx="2746522" cy="599621"/>
          </a:xfrm>
          <a:prstGeom prst="rect">
            <a:avLst/>
          </a:prstGeom>
        </p:spPr>
        <p:txBody>
          <a:bodyPr vert="horz" lIns="91440" tIns="45720" rIns="91440" bIns="45720" rtlCol="0" anchor="b" anchorCtr="0">
            <a:noAutofit/>
          </a:bodyPr>
          <a:lstStyle>
            <a:lvl1pPr marL="0" indent="0" algn="l" defTabSz="457200" rtl="0" eaLnBrk="1" latinLnBrk="0" hangingPunct="1">
              <a:spcBef>
                <a:spcPct val="20000"/>
              </a:spcBef>
              <a:buFont typeface="Arial"/>
              <a:buNone/>
              <a:defRPr sz="2400" kern="1200" baseline="0">
                <a:solidFill>
                  <a:schemeClr val="bg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0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0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20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20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20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2000" kern="1200">
                <a:solidFill>
                  <a:schemeClr val="tx1"/>
                </a:solidFill>
                <a:latin typeface="+mn-lt"/>
                <a:ea typeface="+mn-ea"/>
                <a:cs typeface="+mn-cs"/>
              </a:defRPr>
            </a:lvl9pPr>
          </a:lstStyle>
          <a:p>
            <a:endParaRPr lang="en-US" sz="3000" dirty="0">
              <a:effectLst>
                <a:outerShdw blurRad="38100" dist="38100" dir="2700000" algn="tl">
                  <a:srgbClr val="000000">
                    <a:alpha val="43137"/>
                  </a:srgbClr>
                </a:outerShdw>
              </a:effectLst>
              <a:latin typeface="Alegreya Sans" panose="00000500000000000000" pitchFamily="2" charset="0"/>
            </a:endParaRPr>
          </a:p>
        </p:txBody>
      </p:sp>
      <p:pic>
        <p:nvPicPr>
          <p:cNvPr id="3" name="Picture 2">
            <a:extLst>
              <a:ext uri="{FF2B5EF4-FFF2-40B4-BE49-F238E27FC236}">
                <a16:creationId xmlns="" xmlns:a16="http://schemas.microsoft.com/office/drawing/2014/main" id="{5BC47FD5-E911-412A-B809-907A8500B57F}"/>
              </a:ext>
            </a:extLst>
          </p:cNvPr>
          <p:cNvPicPr>
            <a:picLocks noChangeAspect="1"/>
          </p:cNvPicPr>
          <p:nvPr/>
        </p:nvPicPr>
        <p:blipFill>
          <a:blip r:embed="rId2"/>
          <a:stretch>
            <a:fillRect/>
          </a:stretch>
        </p:blipFill>
        <p:spPr>
          <a:xfrm>
            <a:off x="199221" y="3935813"/>
            <a:ext cx="1977241" cy="754432"/>
          </a:xfrm>
          <a:prstGeom prst="rect">
            <a:avLst/>
          </a:prstGeom>
        </p:spPr>
      </p:pic>
    </p:spTree>
    <p:extLst>
      <p:ext uri="{BB962C8B-B14F-4D97-AF65-F5344CB8AC3E}">
        <p14:creationId xmlns:p14="http://schemas.microsoft.com/office/powerpoint/2010/main" val="67835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00BB4F15-EC78-4C01-9DD9-C9899A18504D}"/>
              </a:ext>
            </a:extLst>
          </p:cNvPr>
          <p:cNvSpPr txBox="1">
            <a:spLocks/>
          </p:cNvSpPr>
          <p:nvPr/>
        </p:nvSpPr>
        <p:spPr>
          <a:xfrm>
            <a:off x="324757" y="444067"/>
            <a:ext cx="8597052" cy="426344"/>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600" b="1" dirty="0">
                <a:solidFill>
                  <a:srgbClr val="D84E19"/>
                </a:solidFill>
                <a:latin typeface="Alegreya Sans" panose="00000500000000000000" pitchFamily="2" charset="0"/>
              </a:rPr>
              <a:t>Personal Protective Equipment (PPE)</a:t>
            </a:r>
          </a:p>
        </p:txBody>
      </p:sp>
      <p:sp>
        <p:nvSpPr>
          <p:cNvPr id="3" name="Content Placeholder 2">
            <a:extLst>
              <a:ext uri="{FF2B5EF4-FFF2-40B4-BE49-F238E27FC236}">
                <a16:creationId xmlns="" xmlns:a16="http://schemas.microsoft.com/office/drawing/2014/main" id="{74C21D11-6042-4927-BF67-74F511B78CAC}"/>
              </a:ext>
            </a:extLst>
          </p:cNvPr>
          <p:cNvSpPr>
            <a:spLocks noGrp="1"/>
          </p:cNvSpPr>
          <p:nvPr>
            <p:ph idx="1"/>
          </p:nvPr>
        </p:nvSpPr>
        <p:spPr>
          <a:xfrm>
            <a:off x="324757" y="870411"/>
            <a:ext cx="8674100" cy="3606011"/>
          </a:xfrm>
        </p:spPr>
        <p:txBody>
          <a:bodyPr vert="horz" lIns="91440" tIns="45720" rIns="91440" bIns="45720" rtlCol="0" anchor="t">
            <a:noAutofit/>
          </a:bodyPr>
          <a:lstStyle/>
          <a:p>
            <a:pPr>
              <a:lnSpc>
                <a:spcPct val="107000"/>
              </a:lnSpc>
              <a:spcBef>
                <a:spcPts val="0"/>
              </a:spcBef>
              <a:spcAft>
                <a:spcPts val="800"/>
              </a:spcAft>
            </a:pPr>
            <a:r>
              <a:rPr lang="en-US" sz="1600" dirty="0">
                <a:latin typeface="Alegreya Sans"/>
              </a:rPr>
              <a:t>Assesses what PPE is worn by health care providers at the facility in different situations:</a:t>
            </a:r>
          </a:p>
          <a:p>
            <a:pPr lvl="1">
              <a:lnSpc>
                <a:spcPct val="107000"/>
              </a:lnSpc>
              <a:spcBef>
                <a:spcPts val="0"/>
              </a:spcBef>
              <a:spcAft>
                <a:spcPts val="800"/>
              </a:spcAft>
            </a:pPr>
            <a:r>
              <a:rPr lang="en-US" sz="1400" dirty="0">
                <a:latin typeface="Alegreya Sans"/>
              </a:rPr>
              <a:t>Patients </a:t>
            </a:r>
            <a:r>
              <a:rPr lang="en-US" sz="1400" b="1" dirty="0">
                <a:latin typeface="Alegreya Sans"/>
              </a:rPr>
              <a:t>not</a:t>
            </a:r>
            <a:r>
              <a:rPr lang="en-US" sz="1400" dirty="0">
                <a:latin typeface="Alegreya Sans"/>
              </a:rPr>
              <a:t> under transmission-based precautions, </a:t>
            </a:r>
          </a:p>
          <a:p>
            <a:pPr lvl="1">
              <a:lnSpc>
                <a:spcPct val="107000"/>
              </a:lnSpc>
              <a:spcBef>
                <a:spcPts val="0"/>
              </a:spcBef>
              <a:spcAft>
                <a:spcPts val="800"/>
              </a:spcAft>
            </a:pPr>
            <a:r>
              <a:rPr lang="en-US" sz="1400" dirty="0">
                <a:latin typeface="Alegreya Sans"/>
              </a:rPr>
              <a:t>Patients with non-COVID precautions (</a:t>
            </a:r>
            <a:r>
              <a:rPr lang="en-US" sz="1400" dirty="0" err="1">
                <a:latin typeface="Alegreya Sans"/>
              </a:rPr>
              <a:t>eg</a:t>
            </a:r>
            <a:r>
              <a:rPr lang="en-US" sz="1400" dirty="0">
                <a:latin typeface="Alegreya Sans"/>
              </a:rPr>
              <a:t>, MRSA, </a:t>
            </a:r>
            <a:r>
              <a:rPr lang="en-US" sz="1400" i="1" dirty="0">
                <a:latin typeface="Alegreya Sans"/>
              </a:rPr>
              <a:t>C. difficile</a:t>
            </a:r>
            <a:r>
              <a:rPr lang="en-US" sz="1400" dirty="0">
                <a:latin typeface="Alegreya Sans"/>
              </a:rPr>
              <a:t>, tuberculosis),</a:t>
            </a:r>
            <a:endParaRPr lang="en-US" sz="1400" dirty="0">
              <a:latin typeface="Alegreya Sans" panose="00000500000000000000" pitchFamily="2" charset="0"/>
            </a:endParaRPr>
          </a:p>
          <a:p>
            <a:pPr lvl="1">
              <a:lnSpc>
                <a:spcPct val="107000"/>
              </a:lnSpc>
              <a:spcBef>
                <a:spcPts val="0"/>
              </a:spcBef>
              <a:spcAft>
                <a:spcPts val="800"/>
              </a:spcAft>
            </a:pPr>
            <a:r>
              <a:rPr lang="en-US" sz="1400" dirty="0">
                <a:latin typeface="Alegreya Sans"/>
              </a:rPr>
              <a:t>Patients with confirmed or suspected SARS-CoV-2 infection,</a:t>
            </a:r>
          </a:p>
          <a:p>
            <a:pPr lvl="1">
              <a:lnSpc>
                <a:spcPct val="107000"/>
              </a:lnSpc>
              <a:spcBef>
                <a:spcPts val="0"/>
              </a:spcBef>
              <a:spcAft>
                <a:spcPts val="800"/>
              </a:spcAft>
            </a:pPr>
            <a:r>
              <a:rPr lang="en-US" sz="1400" dirty="0">
                <a:latin typeface="Alegreya Sans"/>
              </a:rPr>
              <a:t>Patients who are under transmission-based precautions for SARS-CoV-2 during potentially aerosol generating procedures (if applicable),</a:t>
            </a:r>
          </a:p>
          <a:p>
            <a:pPr lvl="1">
              <a:lnSpc>
                <a:spcPct val="107000"/>
              </a:lnSpc>
              <a:spcBef>
                <a:spcPts val="0"/>
              </a:spcBef>
              <a:spcAft>
                <a:spcPts val="800"/>
              </a:spcAft>
            </a:pPr>
            <a:r>
              <a:rPr lang="en-US" sz="1400" dirty="0">
                <a:latin typeface="Alegreya Sans"/>
              </a:rPr>
              <a:t>Screening individuals entering the building for signs and symptoms of COVID-19, and</a:t>
            </a:r>
          </a:p>
          <a:p>
            <a:pPr lvl="1">
              <a:lnSpc>
                <a:spcPct val="107000"/>
              </a:lnSpc>
              <a:spcBef>
                <a:spcPts val="0"/>
              </a:spcBef>
              <a:spcAft>
                <a:spcPts val="800"/>
              </a:spcAft>
            </a:pPr>
            <a:r>
              <a:rPr lang="en-US" sz="1400" dirty="0">
                <a:latin typeface="Alegreya Sans"/>
              </a:rPr>
              <a:t>SARS-CoV-2 laboratory specimen collection</a:t>
            </a:r>
            <a:r>
              <a:rPr lang="en-US" sz="1400" dirty="0" smtClean="0">
                <a:latin typeface="Alegreya Sans"/>
              </a:rPr>
              <a:t>.</a:t>
            </a:r>
            <a:endParaRPr lang="en-US" sz="1400" dirty="0">
              <a:latin typeface="Alegreya Sans"/>
            </a:endParaRPr>
          </a:p>
        </p:txBody>
      </p:sp>
    </p:spTree>
    <p:extLst>
      <p:ext uri="{BB962C8B-B14F-4D97-AF65-F5344CB8AC3E}">
        <p14:creationId xmlns:p14="http://schemas.microsoft.com/office/powerpoint/2010/main" val="498453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00BB4F15-EC78-4C01-9DD9-C9899A18504D}"/>
              </a:ext>
            </a:extLst>
          </p:cNvPr>
          <p:cNvSpPr txBox="1">
            <a:spLocks/>
          </p:cNvSpPr>
          <p:nvPr/>
        </p:nvSpPr>
        <p:spPr>
          <a:xfrm>
            <a:off x="324757" y="444067"/>
            <a:ext cx="8597052" cy="426344"/>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600" b="1" dirty="0">
                <a:solidFill>
                  <a:srgbClr val="D84E19"/>
                </a:solidFill>
                <a:latin typeface="Alegreya Sans" panose="00000500000000000000" pitchFamily="2" charset="0"/>
              </a:rPr>
              <a:t>Personal Protective Equipment (PPE)</a:t>
            </a:r>
          </a:p>
        </p:txBody>
      </p:sp>
      <p:sp>
        <p:nvSpPr>
          <p:cNvPr id="3" name="Content Placeholder 2">
            <a:extLst>
              <a:ext uri="{FF2B5EF4-FFF2-40B4-BE49-F238E27FC236}">
                <a16:creationId xmlns="" xmlns:a16="http://schemas.microsoft.com/office/drawing/2014/main" id="{74C21D11-6042-4927-BF67-74F511B78CAC}"/>
              </a:ext>
            </a:extLst>
          </p:cNvPr>
          <p:cNvSpPr>
            <a:spLocks noGrp="1"/>
          </p:cNvSpPr>
          <p:nvPr>
            <p:ph idx="1"/>
          </p:nvPr>
        </p:nvSpPr>
        <p:spPr>
          <a:xfrm>
            <a:off x="324757" y="870411"/>
            <a:ext cx="8674100" cy="3606011"/>
          </a:xfrm>
        </p:spPr>
        <p:txBody>
          <a:bodyPr vert="horz" lIns="91440" tIns="45720" rIns="91440" bIns="45720" rtlCol="0" anchor="t">
            <a:noAutofit/>
          </a:bodyPr>
          <a:lstStyle/>
          <a:p>
            <a:pPr>
              <a:lnSpc>
                <a:spcPct val="107000"/>
              </a:lnSpc>
              <a:spcBef>
                <a:spcPts val="0"/>
              </a:spcBef>
              <a:spcAft>
                <a:spcPts val="800"/>
              </a:spcAft>
            </a:pPr>
            <a:r>
              <a:rPr lang="en-US" sz="1600" dirty="0" smtClean="0">
                <a:latin typeface="Alegreya Sans"/>
              </a:rPr>
              <a:t>Determine where health care providers obtain new PPE and where it is disposed.</a:t>
            </a:r>
          </a:p>
          <a:p>
            <a:pPr>
              <a:lnSpc>
                <a:spcPct val="107000"/>
              </a:lnSpc>
              <a:spcBef>
                <a:spcPts val="0"/>
              </a:spcBef>
              <a:spcAft>
                <a:spcPts val="800"/>
              </a:spcAft>
            </a:pPr>
            <a:r>
              <a:rPr lang="en-US" sz="1600" dirty="0" smtClean="0">
                <a:latin typeface="Alegreya Sans"/>
              </a:rPr>
              <a:t>What are the procedures for Extended Use and Reuse?</a:t>
            </a:r>
            <a:endParaRPr lang="en-US" sz="1600" dirty="0">
              <a:latin typeface="Alegreya Sans"/>
            </a:endParaRPr>
          </a:p>
        </p:txBody>
      </p:sp>
    </p:spTree>
    <p:extLst>
      <p:ext uri="{BB962C8B-B14F-4D97-AF65-F5344CB8AC3E}">
        <p14:creationId xmlns:p14="http://schemas.microsoft.com/office/powerpoint/2010/main" val="1560275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00BB4F15-EC78-4C01-9DD9-C9899A18504D}"/>
              </a:ext>
            </a:extLst>
          </p:cNvPr>
          <p:cNvSpPr txBox="1">
            <a:spLocks/>
          </p:cNvSpPr>
          <p:nvPr/>
        </p:nvSpPr>
        <p:spPr>
          <a:xfrm>
            <a:off x="324757" y="444067"/>
            <a:ext cx="8597052" cy="426344"/>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300" b="1">
                <a:solidFill>
                  <a:srgbClr val="D84E19"/>
                </a:solidFill>
                <a:latin typeface="Alegreya Sans" panose="00000500000000000000" pitchFamily="2" charset="0"/>
              </a:rPr>
              <a:t>Hand Hygiene</a:t>
            </a:r>
            <a:endParaRPr lang="en-US" sz="1500" b="1">
              <a:solidFill>
                <a:srgbClr val="D84E19"/>
              </a:solidFill>
              <a:latin typeface="Alegreya Sans" panose="00000500000000000000" pitchFamily="2" charset="0"/>
            </a:endParaRPr>
          </a:p>
        </p:txBody>
      </p:sp>
      <p:sp>
        <p:nvSpPr>
          <p:cNvPr id="3" name="Content Placeholder 2">
            <a:extLst>
              <a:ext uri="{FF2B5EF4-FFF2-40B4-BE49-F238E27FC236}">
                <a16:creationId xmlns="" xmlns:a16="http://schemas.microsoft.com/office/drawing/2014/main" id="{74C21D11-6042-4927-BF67-74F511B78CAC}"/>
              </a:ext>
            </a:extLst>
          </p:cNvPr>
          <p:cNvSpPr>
            <a:spLocks noGrp="1"/>
          </p:cNvSpPr>
          <p:nvPr>
            <p:ph idx="1"/>
          </p:nvPr>
        </p:nvSpPr>
        <p:spPr>
          <a:xfrm>
            <a:off x="324757" y="1093422"/>
            <a:ext cx="8674100" cy="3606011"/>
          </a:xfrm>
        </p:spPr>
        <p:txBody>
          <a:bodyPr/>
          <a:lstStyle/>
          <a:p>
            <a:pPr>
              <a:lnSpc>
                <a:spcPct val="107000"/>
              </a:lnSpc>
              <a:spcBef>
                <a:spcPts val="0"/>
              </a:spcBef>
              <a:spcAft>
                <a:spcPts val="800"/>
              </a:spcAft>
            </a:pPr>
            <a:r>
              <a:rPr lang="en-US" sz="1800">
                <a:latin typeface="Alegreya Sans" panose="00000500000000000000" pitchFamily="2" charset="0"/>
              </a:rPr>
              <a:t>Assesses facility’s policies around the type and use of alcohol-based hand sanitizer. </a:t>
            </a:r>
          </a:p>
          <a:p>
            <a:pPr lvl="1">
              <a:lnSpc>
                <a:spcPct val="107000"/>
              </a:lnSpc>
              <a:spcBef>
                <a:spcPts val="0"/>
              </a:spcBef>
              <a:spcAft>
                <a:spcPts val="800"/>
              </a:spcAft>
            </a:pPr>
            <a:r>
              <a:rPr lang="en-US" sz="1600">
                <a:latin typeface="Alegreya Sans" panose="00000500000000000000" pitchFamily="2" charset="0"/>
              </a:rPr>
              <a:t>Does the alcohol-based hand sanitizer contain at least 60% alcohol?</a:t>
            </a:r>
          </a:p>
          <a:p>
            <a:pPr lvl="1">
              <a:lnSpc>
                <a:spcPct val="107000"/>
              </a:lnSpc>
              <a:spcBef>
                <a:spcPts val="0"/>
              </a:spcBef>
              <a:spcAft>
                <a:spcPts val="800"/>
              </a:spcAft>
            </a:pPr>
            <a:r>
              <a:rPr lang="en-US" sz="1600">
                <a:latin typeface="Alegreya Sans" panose="00000500000000000000" pitchFamily="2" charset="0"/>
              </a:rPr>
              <a:t>Do you have alcohol-based hand sanitizer in each room? If no, why?</a:t>
            </a:r>
          </a:p>
          <a:p>
            <a:pPr lvl="1">
              <a:lnSpc>
                <a:spcPct val="107000"/>
              </a:lnSpc>
              <a:spcBef>
                <a:spcPts val="0"/>
              </a:spcBef>
              <a:spcAft>
                <a:spcPts val="800"/>
              </a:spcAft>
            </a:pPr>
            <a:r>
              <a:rPr lang="en-US" sz="1600">
                <a:latin typeface="Alegreya Sans" panose="00000500000000000000" pitchFamily="2" charset="0"/>
              </a:rPr>
              <a:t>Where else does the facility have alcohol-based hand sanitizer located?</a:t>
            </a:r>
          </a:p>
          <a:p>
            <a:pPr>
              <a:lnSpc>
                <a:spcPct val="107000"/>
              </a:lnSpc>
              <a:spcBef>
                <a:spcPts val="0"/>
              </a:spcBef>
              <a:spcAft>
                <a:spcPts val="800"/>
              </a:spcAft>
            </a:pPr>
            <a:r>
              <a:rPr lang="en-US" sz="1800">
                <a:latin typeface="Alegreya Sans" panose="00000500000000000000" pitchFamily="2" charset="0"/>
              </a:rPr>
              <a:t>Additional question around hand washing:</a:t>
            </a:r>
          </a:p>
          <a:p>
            <a:pPr lvl="1">
              <a:lnSpc>
                <a:spcPct val="107000"/>
              </a:lnSpc>
              <a:spcBef>
                <a:spcPts val="0"/>
              </a:spcBef>
              <a:spcAft>
                <a:spcPts val="800"/>
              </a:spcAft>
            </a:pPr>
            <a:r>
              <a:rPr lang="en-US" sz="1600">
                <a:latin typeface="Alegreya Sans" panose="00000500000000000000" pitchFamily="2" charset="0"/>
              </a:rPr>
              <a:t>Where are sinks located for health care provider handwashing before and after patient care?</a:t>
            </a:r>
          </a:p>
        </p:txBody>
      </p:sp>
    </p:spTree>
    <p:extLst>
      <p:ext uri="{BB962C8B-B14F-4D97-AF65-F5344CB8AC3E}">
        <p14:creationId xmlns:p14="http://schemas.microsoft.com/office/powerpoint/2010/main" val="2125735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00BB4F15-EC78-4C01-9DD9-C9899A18504D}"/>
              </a:ext>
            </a:extLst>
          </p:cNvPr>
          <p:cNvSpPr txBox="1">
            <a:spLocks/>
          </p:cNvSpPr>
          <p:nvPr/>
        </p:nvSpPr>
        <p:spPr>
          <a:xfrm>
            <a:off x="324757" y="444067"/>
            <a:ext cx="8597052" cy="426344"/>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300" b="1">
                <a:solidFill>
                  <a:srgbClr val="D84E19"/>
                </a:solidFill>
                <a:latin typeface="Alegreya Sans" panose="00000500000000000000" pitchFamily="2" charset="0"/>
              </a:rPr>
              <a:t>Environmental Services</a:t>
            </a:r>
            <a:endParaRPr lang="en-US" sz="1500" b="1">
              <a:solidFill>
                <a:srgbClr val="D84E19"/>
              </a:solidFill>
              <a:latin typeface="Alegreya Sans" panose="00000500000000000000" pitchFamily="2" charset="0"/>
            </a:endParaRPr>
          </a:p>
        </p:txBody>
      </p:sp>
      <p:sp>
        <p:nvSpPr>
          <p:cNvPr id="3" name="Content Placeholder 2">
            <a:extLst>
              <a:ext uri="{FF2B5EF4-FFF2-40B4-BE49-F238E27FC236}">
                <a16:creationId xmlns="" xmlns:a16="http://schemas.microsoft.com/office/drawing/2014/main" id="{74C21D11-6042-4927-BF67-74F511B78CAC}"/>
              </a:ext>
            </a:extLst>
          </p:cNvPr>
          <p:cNvSpPr>
            <a:spLocks noGrp="1"/>
          </p:cNvSpPr>
          <p:nvPr>
            <p:ph idx="1"/>
          </p:nvPr>
        </p:nvSpPr>
        <p:spPr>
          <a:xfrm>
            <a:off x="324757" y="1093422"/>
            <a:ext cx="8674100" cy="3606011"/>
          </a:xfrm>
        </p:spPr>
        <p:txBody>
          <a:bodyPr vert="horz" lIns="91440" tIns="45720" rIns="91440" bIns="45720" rtlCol="0" anchor="t">
            <a:noAutofit/>
          </a:bodyPr>
          <a:lstStyle/>
          <a:p>
            <a:pPr>
              <a:lnSpc>
                <a:spcPct val="107000"/>
              </a:lnSpc>
              <a:spcBef>
                <a:spcPts val="0"/>
              </a:spcBef>
              <a:spcAft>
                <a:spcPts val="800"/>
              </a:spcAft>
            </a:pPr>
            <a:r>
              <a:rPr lang="en-US" sz="1600" dirty="0">
                <a:latin typeface="Alegreya Sans"/>
              </a:rPr>
              <a:t>Engage facility environmental and housekeeping staff to answer environmental service questions.</a:t>
            </a:r>
          </a:p>
          <a:p>
            <a:pPr>
              <a:lnSpc>
                <a:spcPct val="107000"/>
              </a:lnSpc>
              <a:spcBef>
                <a:spcPts val="0"/>
              </a:spcBef>
              <a:spcAft>
                <a:spcPts val="800"/>
              </a:spcAft>
            </a:pPr>
            <a:r>
              <a:rPr lang="en-US" sz="1600" dirty="0">
                <a:latin typeface="Alegreya Sans"/>
              </a:rPr>
              <a:t>What products are being used to clean and disinfect?</a:t>
            </a:r>
          </a:p>
          <a:p>
            <a:pPr lvl="1">
              <a:lnSpc>
                <a:spcPct val="107000"/>
              </a:lnSpc>
              <a:spcBef>
                <a:spcPts val="0"/>
              </a:spcBef>
              <a:spcAft>
                <a:spcPts val="800"/>
              </a:spcAft>
            </a:pPr>
            <a:r>
              <a:rPr lang="en-US" sz="1400" dirty="0">
                <a:latin typeface="Alegreya Sans"/>
              </a:rPr>
              <a:t>Does the facility use disinfecting agents such as liquid bleach that require a pre-cleaning step?</a:t>
            </a:r>
          </a:p>
          <a:p>
            <a:pPr lvl="1">
              <a:lnSpc>
                <a:spcPct val="107000"/>
              </a:lnSpc>
              <a:spcBef>
                <a:spcPts val="0"/>
              </a:spcBef>
              <a:spcAft>
                <a:spcPts val="800"/>
              </a:spcAft>
            </a:pPr>
            <a:r>
              <a:rPr lang="en-US" sz="1400" dirty="0">
                <a:latin typeface="Alegreya Sans"/>
              </a:rPr>
              <a:t>Do any of the facility’s cleaning or disinfecting agents require additional preparation prior to use (</a:t>
            </a:r>
            <a:r>
              <a:rPr lang="en-US" sz="1400" dirty="0" err="1">
                <a:latin typeface="Alegreya Sans"/>
              </a:rPr>
              <a:t>ie</a:t>
            </a:r>
            <a:r>
              <a:rPr lang="en-US" sz="1400" dirty="0">
                <a:latin typeface="Alegreya Sans"/>
              </a:rPr>
              <a:t>, mixing with other chemicals, diluting with water</a:t>
            </a:r>
            <a:r>
              <a:rPr lang="en-US" sz="1400" dirty="0" smtClean="0">
                <a:latin typeface="Alegreya Sans"/>
              </a:rPr>
              <a:t>)?</a:t>
            </a:r>
            <a:endParaRPr lang="en-US" sz="1400" dirty="0">
              <a:latin typeface="Alegreya Sans"/>
            </a:endParaRPr>
          </a:p>
        </p:txBody>
      </p:sp>
    </p:spTree>
    <p:extLst>
      <p:ext uri="{BB962C8B-B14F-4D97-AF65-F5344CB8AC3E}">
        <p14:creationId xmlns:p14="http://schemas.microsoft.com/office/powerpoint/2010/main" val="1327586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00BB4F15-EC78-4C01-9DD9-C9899A18504D}"/>
              </a:ext>
            </a:extLst>
          </p:cNvPr>
          <p:cNvSpPr txBox="1">
            <a:spLocks/>
          </p:cNvSpPr>
          <p:nvPr/>
        </p:nvSpPr>
        <p:spPr>
          <a:xfrm>
            <a:off x="324757" y="444067"/>
            <a:ext cx="8597052" cy="426344"/>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300" b="1">
                <a:solidFill>
                  <a:srgbClr val="D84E19"/>
                </a:solidFill>
                <a:latin typeface="Alegreya Sans" panose="00000500000000000000" pitchFamily="2" charset="0"/>
              </a:rPr>
              <a:t>Environmental Services</a:t>
            </a:r>
            <a:endParaRPr lang="en-US" sz="1500" b="1">
              <a:solidFill>
                <a:srgbClr val="D84E19"/>
              </a:solidFill>
              <a:latin typeface="Alegreya Sans" panose="00000500000000000000" pitchFamily="2" charset="0"/>
            </a:endParaRPr>
          </a:p>
        </p:txBody>
      </p:sp>
      <p:sp>
        <p:nvSpPr>
          <p:cNvPr id="3" name="Content Placeholder 2">
            <a:extLst>
              <a:ext uri="{FF2B5EF4-FFF2-40B4-BE49-F238E27FC236}">
                <a16:creationId xmlns="" xmlns:a16="http://schemas.microsoft.com/office/drawing/2014/main" id="{74C21D11-6042-4927-BF67-74F511B78CAC}"/>
              </a:ext>
            </a:extLst>
          </p:cNvPr>
          <p:cNvSpPr>
            <a:spLocks noGrp="1"/>
          </p:cNvSpPr>
          <p:nvPr>
            <p:ph idx="1"/>
          </p:nvPr>
        </p:nvSpPr>
        <p:spPr>
          <a:xfrm>
            <a:off x="324757" y="1093422"/>
            <a:ext cx="8674100" cy="3606011"/>
          </a:xfrm>
        </p:spPr>
        <p:txBody>
          <a:bodyPr vert="horz" lIns="91440" tIns="45720" rIns="91440" bIns="45720" rtlCol="0" anchor="t">
            <a:noAutofit/>
          </a:bodyPr>
          <a:lstStyle/>
          <a:p>
            <a:pPr>
              <a:lnSpc>
                <a:spcPct val="107000"/>
              </a:lnSpc>
              <a:spcBef>
                <a:spcPts val="0"/>
              </a:spcBef>
              <a:spcAft>
                <a:spcPts val="800"/>
              </a:spcAft>
            </a:pPr>
            <a:r>
              <a:rPr lang="en-US" sz="1600" dirty="0" smtClean="0">
                <a:latin typeface="Alegreya Sans"/>
              </a:rPr>
              <a:t>Who </a:t>
            </a:r>
            <a:r>
              <a:rPr lang="en-US" sz="1600" dirty="0">
                <a:latin typeface="Alegreya Sans"/>
              </a:rPr>
              <a:t>is preparing these agents? Who is responsible for each step of cleaning?</a:t>
            </a:r>
          </a:p>
          <a:p>
            <a:pPr lvl="1">
              <a:lnSpc>
                <a:spcPct val="107000"/>
              </a:lnSpc>
              <a:spcBef>
                <a:spcPts val="0"/>
              </a:spcBef>
              <a:spcAft>
                <a:spcPts val="800"/>
              </a:spcAft>
            </a:pPr>
            <a:r>
              <a:rPr lang="en-US" sz="1400" dirty="0">
                <a:latin typeface="Alegreya Sans"/>
              </a:rPr>
              <a:t>Does the environmental services staff wear the recommended PPE for agent preparation?</a:t>
            </a:r>
          </a:p>
          <a:p>
            <a:pPr lvl="1">
              <a:lnSpc>
                <a:spcPct val="107000"/>
              </a:lnSpc>
              <a:spcBef>
                <a:spcPts val="0"/>
              </a:spcBef>
              <a:spcAft>
                <a:spcPts val="800"/>
              </a:spcAft>
            </a:pPr>
            <a:r>
              <a:rPr lang="en-US" sz="1400" dirty="0">
                <a:latin typeface="Alegreya Sans"/>
              </a:rPr>
              <a:t>Are the agents prepared according to the product label?</a:t>
            </a:r>
          </a:p>
          <a:p>
            <a:pPr>
              <a:lnSpc>
                <a:spcPct val="107000"/>
              </a:lnSpc>
              <a:spcBef>
                <a:spcPts val="0"/>
              </a:spcBef>
              <a:spcAft>
                <a:spcPts val="800"/>
              </a:spcAft>
            </a:pPr>
            <a:r>
              <a:rPr lang="en-US" sz="1600" dirty="0">
                <a:latin typeface="Alegreya Sans"/>
              </a:rPr>
              <a:t>How often are high touch surfaces cleaned and disinfected in rooms/common areas?</a:t>
            </a:r>
          </a:p>
          <a:p>
            <a:pPr>
              <a:lnSpc>
                <a:spcPct val="107000"/>
              </a:lnSpc>
              <a:spcBef>
                <a:spcPts val="0"/>
              </a:spcBef>
              <a:spcAft>
                <a:spcPts val="800"/>
              </a:spcAft>
            </a:pPr>
            <a:r>
              <a:rPr lang="en-US" sz="1600" dirty="0">
                <a:latin typeface="Alegreya Sans"/>
              </a:rPr>
              <a:t>How is biohazardous waste handled?</a:t>
            </a:r>
          </a:p>
        </p:txBody>
      </p:sp>
    </p:spTree>
    <p:extLst>
      <p:ext uri="{BB962C8B-B14F-4D97-AF65-F5344CB8AC3E}">
        <p14:creationId xmlns:p14="http://schemas.microsoft.com/office/powerpoint/2010/main" val="2517788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00BB4F15-EC78-4C01-9DD9-C9899A18504D}"/>
              </a:ext>
            </a:extLst>
          </p:cNvPr>
          <p:cNvSpPr txBox="1">
            <a:spLocks/>
          </p:cNvSpPr>
          <p:nvPr/>
        </p:nvSpPr>
        <p:spPr>
          <a:xfrm>
            <a:off x="324757" y="444067"/>
            <a:ext cx="8597052" cy="426344"/>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300" b="1">
                <a:solidFill>
                  <a:srgbClr val="D84E19"/>
                </a:solidFill>
                <a:latin typeface="Alegreya Sans" panose="00000500000000000000" pitchFamily="2" charset="0"/>
              </a:rPr>
              <a:t>COVID-19 Screening</a:t>
            </a:r>
            <a:endParaRPr lang="en-US" sz="1500" b="1">
              <a:solidFill>
                <a:srgbClr val="D84E19"/>
              </a:solidFill>
              <a:latin typeface="Alegreya Sans" panose="00000500000000000000" pitchFamily="2" charset="0"/>
            </a:endParaRPr>
          </a:p>
        </p:txBody>
      </p:sp>
      <p:sp>
        <p:nvSpPr>
          <p:cNvPr id="3" name="Content Placeholder 2">
            <a:extLst>
              <a:ext uri="{FF2B5EF4-FFF2-40B4-BE49-F238E27FC236}">
                <a16:creationId xmlns="" xmlns:a16="http://schemas.microsoft.com/office/drawing/2014/main" id="{74C21D11-6042-4927-BF67-74F511B78CAC}"/>
              </a:ext>
            </a:extLst>
          </p:cNvPr>
          <p:cNvSpPr>
            <a:spLocks noGrp="1"/>
          </p:cNvSpPr>
          <p:nvPr>
            <p:ph idx="1"/>
          </p:nvPr>
        </p:nvSpPr>
        <p:spPr>
          <a:xfrm>
            <a:off x="324757" y="1093422"/>
            <a:ext cx="8674100" cy="3606011"/>
          </a:xfrm>
        </p:spPr>
        <p:txBody>
          <a:bodyPr/>
          <a:lstStyle/>
          <a:p>
            <a:pPr>
              <a:lnSpc>
                <a:spcPct val="107000"/>
              </a:lnSpc>
              <a:spcBef>
                <a:spcPts val="0"/>
              </a:spcBef>
              <a:spcAft>
                <a:spcPts val="800"/>
              </a:spcAft>
            </a:pPr>
            <a:r>
              <a:rPr lang="en-US" sz="1600">
                <a:latin typeface="Alegreya Sans" panose="00000500000000000000" pitchFamily="2" charset="0"/>
              </a:rPr>
              <a:t>How are patients and visitors being screened?</a:t>
            </a:r>
          </a:p>
          <a:p>
            <a:pPr lvl="1">
              <a:lnSpc>
                <a:spcPct val="107000"/>
              </a:lnSpc>
              <a:spcBef>
                <a:spcPts val="0"/>
              </a:spcBef>
              <a:spcAft>
                <a:spcPts val="800"/>
              </a:spcAft>
            </a:pPr>
            <a:r>
              <a:rPr lang="en-US" sz="1400">
                <a:latin typeface="Alegreya Sans" panose="00000500000000000000" pitchFamily="2" charset="0"/>
              </a:rPr>
              <a:t>Prior to visit.</a:t>
            </a:r>
          </a:p>
          <a:p>
            <a:pPr lvl="1">
              <a:lnSpc>
                <a:spcPct val="107000"/>
              </a:lnSpc>
              <a:spcBef>
                <a:spcPts val="0"/>
              </a:spcBef>
              <a:spcAft>
                <a:spcPts val="800"/>
              </a:spcAft>
            </a:pPr>
            <a:r>
              <a:rPr lang="en-US" sz="1400">
                <a:latin typeface="Alegreya Sans" panose="00000500000000000000" pitchFamily="2" charset="0"/>
              </a:rPr>
              <a:t>On entry to facility/space.</a:t>
            </a:r>
          </a:p>
          <a:p>
            <a:pPr>
              <a:lnSpc>
                <a:spcPct val="107000"/>
              </a:lnSpc>
              <a:spcBef>
                <a:spcPts val="0"/>
              </a:spcBef>
              <a:spcAft>
                <a:spcPts val="800"/>
              </a:spcAft>
            </a:pPr>
            <a:r>
              <a:rPr lang="en-US" sz="1600">
                <a:latin typeface="Alegreya Sans" panose="00000500000000000000" pitchFamily="2" charset="0"/>
              </a:rPr>
              <a:t>How are staff being screened?</a:t>
            </a:r>
          </a:p>
          <a:p>
            <a:pPr>
              <a:lnSpc>
                <a:spcPct val="107000"/>
              </a:lnSpc>
              <a:spcBef>
                <a:spcPts val="0"/>
              </a:spcBef>
              <a:spcAft>
                <a:spcPts val="800"/>
              </a:spcAft>
            </a:pPr>
            <a:r>
              <a:rPr lang="en-US" sz="1600">
                <a:latin typeface="Alegreya Sans" panose="00000500000000000000" pitchFamily="2" charset="0"/>
              </a:rPr>
              <a:t>What happens to people who screen positive?</a:t>
            </a:r>
          </a:p>
          <a:p>
            <a:pPr>
              <a:lnSpc>
                <a:spcPct val="107000"/>
              </a:lnSpc>
              <a:spcBef>
                <a:spcPts val="0"/>
              </a:spcBef>
              <a:spcAft>
                <a:spcPts val="800"/>
              </a:spcAft>
            </a:pPr>
            <a:r>
              <a:rPr lang="en-US" sz="1600">
                <a:latin typeface="Alegreya Sans" panose="00000500000000000000" pitchFamily="2" charset="0"/>
              </a:rPr>
              <a:t>What supplies are required for screening?</a:t>
            </a:r>
          </a:p>
          <a:p>
            <a:pPr>
              <a:lnSpc>
                <a:spcPct val="107000"/>
              </a:lnSpc>
              <a:spcBef>
                <a:spcPts val="0"/>
              </a:spcBef>
              <a:spcAft>
                <a:spcPts val="800"/>
              </a:spcAft>
            </a:pPr>
            <a:r>
              <a:rPr lang="en-US" sz="1600">
                <a:latin typeface="Alegreya Sans" panose="00000500000000000000" pitchFamily="2" charset="0"/>
              </a:rPr>
              <a:t>Is the location of screening appropriate?</a:t>
            </a:r>
          </a:p>
          <a:p>
            <a:pPr lvl="1">
              <a:lnSpc>
                <a:spcPct val="107000"/>
              </a:lnSpc>
              <a:spcBef>
                <a:spcPts val="0"/>
              </a:spcBef>
              <a:spcAft>
                <a:spcPts val="800"/>
              </a:spcAft>
            </a:pPr>
            <a:r>
              <a:rPr lang="en-US" sz="1400">
                <a:latin typeface="Alegreya Sans" panose="00000500000000000000" pitchFamily="2" charset="0"/>
              </a:rPr>
              <a:t>Distance between people.</a:t>
            </a:r>
          </a:p>
          <a:p>
            <a:pPr lvl="1">
              <a:lnSpc>
                <a:spcPct val="107000"/>
              </a:lnSpc>
              <a:spcBef>
                <a:spcPts val="0"/>
              </a:spcBef>
              <a:spcAft>
                <a:spcPts val="800"/>
              </a:spcAft>
            </a:pPr>
            <a:r>
              <a:rPr lang="en-US" sz="1400">
                <a:latin typeface="Alegreya Sans" panose="00000500000000000000" pitchFamily="2" charset="0"/>
              </a:rPr>
              <a:t>Air handling.</a:t>
            </a:r>
          </a:p>
          <a:p>
            <a:pPr lvl="1">
              <a:lnSpc>
                <a:spcPct val="107000"/>
              </a:lnSpc>
              <a:spcBef>
                <a:spcPts val="0"/>
              </a:spcBef>
              <a:spcAft>
                <a:spcPts val="800"/>
              </a:spcAft>
            </a:pPr>
            <a:r>
              <a:rPr lang="en-US" sz="1400">
                <a:latin typeface="Alegreya Sans" panose="00000500000000000000" pitchFamily="2" charset="0"/>
              </a:rPr>
              <a:t>Access to supplies and services.</a:t>
            </a:r>
          </a:p>
          <a:p>
            <a:pPr>
              <a:lnSpc>
                <a:spcPct val="107000"/>
              </a:lnSpc>
              <a:spcBef>
                <a:spcPts val="0"/>
              </a:spcBef>
              <a:spcAft>
                <a:spcPts val="800"/>
              </a:spcAft>
            </a:pPr>
            <a:endParaRPr lang="en-US" sz="1600">
              <a:latin typeface="Alegreya Sans" panose="00000500000000000000" pitchFamily="2" charset="0"/>
            </a:endParaRPr>
          </a:p>
        </p:txBody>
      </p:sp>
    </p:spTree>
    <p:extLst>
      <p:ext uri="{BB962C8B-B14F-4D97-AF65-F5344CB8AC3E}">
        <p14:creationId xmlns:p14="http://schemas.microsoft.com/office/powerpoint/2010/main" val="1518527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00BB4F15-EC78-4C01-9DD9-C9899A18504D}"/>
              </a:ext>
            </a:extLst>
          </p:cNvPr>
          <p:cNvSpPr txBox="1">
            <a:spLocks/>
          </p:cNvSpPr>
          <p:nvPr/>
        </p:nvSpPr>
        <p:spPr>
          <a:xfrm>
            <a:off x="324757" y="444067"/>
            <a:ext cx="8597052" cy="426344"/>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300" b="1">
                <a:solidFill>
                  <a:srgbClr val="D84E19"/>
                </a:solidFill>
                <a:latin typeface="Alegreya Sans" panose="00000500000000000000" pitchFamily="2" charset="0"/>
              </a:rPr>
              <a:t>COVID-19 Testing and Care</a:t>
            </a:r>
            <a:endParaRPr lang="en-US" sz="1500" b="1">
              <a:solidFill>
                <a:srgbClr val="D84E19"/>
              </a:solidFill>
              <a:latin typeface="Alegreya Sans" panose="00000500000000000000" pitchFamily="2" charset="0"/>
            </a:endParaRPr>
          </a:p>
        </p:txBody>
      </p:sp>
      <p:sp>
        <p:nvSpPr>
          <p:cNvPr id="3" name="Content Placeholder 2">
            <a:extLst>
              <a:ext uri="{FF2B5EF4-FFF2-40B4-BE49-F238E27FC236}">
                <a16:creationId xmlns="" xmlns:a16="http://schemas.microsoft.com/office/drawing/2014/main" id="{74C21D11-6042-4927-BF67-74F511B78CAC}"/>
              </a:ext>
            </a:extLst>
          </p:cNvPr>
          <p:cNvSpPr>
            <a:spLocks noGrp="1"/>
          </p:cNvSpPr>
          <p:nvPr>
            <p:ph idx="1"/>
          </p:nvPr>
        </p:nvSpPr>
        <p:spPr>
          <a:xfrm>
            <a:off x="324757" y="1093422"/>
            <a:ext cx="8674100" cy="3606011"/>
          </a:xfrm>
        </p:spPr>
        <p:txBody>
          <a:bodyPr/>
          <a:lstStyle/>
          <a:p>
            <a:pPr>
              <a:lnSpc>
                <a:spcPct val="107000"/>
              </a:lnSpc>
              <a:spcBef>
                <a:spcPts val="0"/>
              </a:spcBef>
              <a:spcAft>
                <a:spcPts val="800"/>
              </a:spcAft>
            </a:pPr>
            <a:r>
              <a:rPr lang="en-US" sz="1600" dirty="0">
                <a:latin typeface="Alegreya Sans" panose="00000500000000000000" pitchFamily="2" charset="0"/>
              </a:rPr>
              <a:t>Are you performing SARS-CoV-2 testing?</a:t>
            </a:r>
          </a:p>
          <a:p>
            <a:pPr>
              <a:lnSpc>
                <a:spcPct val="107000"/>
              </a:lnSpc>
              <a:spcBef>
                <a:spcPts val="0"/>
              </a:spcBef>
              <a:spcAft>
                <a:spcPts val="800"/>
              </a:spcAft>
            </a:pPr>
            <a:r>
              <a:rPr lang="en-US" sz="1600" dirty="0">
                <a:latin typeface="Alegreya Sans" panose="00000500000000000000" pitchFamily="2" charset="0"/>
              </a:rPr>
              <a:t>Where is the testing occurring?</a:t>
            </a:r>
          </a:p>
          <a:p>
            <a:pPr>
              <a:lnSpc>
                <a:spcPct val="107000"/>
              </a:lnSpc>
              <a:spcBef>
                <a:spcPts val="0"/>
              </a:spcBef>
              <a:spcAft>
                <a:spcPts val="800"/>
              </a:spcAft>
            </a:pPr>
            <a:r>
              <a:rPr lang="en-US" sz="1600" dirty="0">
                <a:latin typeface="Alegreya Sans" panose="00000500000000000000" pitchFamily="2" charset="0"/>
              </a:rPr>
              <a:t>Are you performing routine testing of health care providers?</a:t>
            </a:r>
          </a:p>
          <a:p>
            <a:pPr>
              <a:lnSpc>
                <a:spcPct val="107000"/>
              </a:lnSpc>
              <a:spcBef>
                <a:spcPts val="0"/>
              </a:spcBef>
              <a:spcAft>
                <a:spcPts val="800"/>
              </a:spcAft>
            </a:pPr>
            <a:r>
              <a:rPr lang="en-US" sz="1600" dirty="0">
                <a:latin typeface="Alegreya Sans" panose="00000500000000000000" pitchFamily="2" charset="0"/>
              </a:rPr>
              <a:t>Where in the facility are specimens collected for health care providers?</a:t>
            </a:r>
          </a:p>
          <a:p>
            <a:pPr>
              <a:lnSpc>
                <a:spcPct val="107000"/>
              </a:lnSpc>
              <a:spcBef>
                <a:spcPts val="0"/>
              </a:spcBef>
              <a:spcAft>
                <a:spcPts val="800"/>
              </a:spcAft>
            </a:pPr>
            <a:r>
              <a:rPr lang="en-US" sz="1600" dirty="0">
                <a:latin typeface="Alegreya Sans" panose="00000500000000000000" pitchFamily="2" charset="0"/>
              </a:rPr>
              <a:t>How are you managing patients with COVID-19?</a:t>
            </a:r>
          </a:p>
          <a:p>
            <a:pPr lvl="1">
              <a:lnSpc>
                <a:spcPct val="107000"/>
              </a:lnSpc>
              <a:spcBef>
                <a:spcPts val="0"/>
              </a:spcBef>
              <a:spcAft>
                <a:spcPts val="800"/>
              </a:spcAft>
            </a:pPr>
            <a:r>
              <a:rPr lang="en-US" sz="1400" dirty="0">
                <a:latin typeface="Alegreya Sans" panose="00000500000000000000" pitchFamily="2" charset="0"/>
              </a:rPr>
              <a:t>Where are they seen?</a:t>
            </a:r>
          </a:p>
          <a:p>
            <a:pPr lvl="1">
              <a:lnSpc>
                <a:spcPct val="107000"/>
              </a:lnSpc>
              <a:spcBef>
                <a:spcPts val="0"/>
              </a:spcBef>
              <a:spcAft>
                <a:spcPts val="800"/>
              </a:spcAft>
            </a:pPr>
            <a:r>
              <a:rPr lang="en-US" sz="1400" dirty="0">
                <a:latin typeface="Alegreya Sans" panose="00000500000000000000" pitchFamily="2" charset="0"/>
              </a:rPr>
              <a:t>Where do they wait before and/or after appointments?</a:t>
            </a:r>
          </a:p>
          <a:p>
            <a:pPr lvl="1">
              <a:lnSpc>
                <a:spcPct val="107000"/>
              </a:lnSpc>
              <a:spcBef>
                <a:spcPts val="0"/>
              </a:spcBef>
              <a:spcAft>
                <a:spcPts val="800"/>
              </a:spcAft>
            </a:pPr>
            <a:r>
              <a:rPr lang="en-US" sz="1400" dirty="0">
                <a:latin typeface="Alegreya Sans" panose="00000500000000000000" pitchFamily="2" charset="0"/>
              </a:rPr>
              <a:t>How is masking managed for patients (if indicated)?</a:t>
            </a:r>
          </a:p>
          <a:p>
            <a:pPr lvl="1">
              <a:lnSpc>
                <a:spcPct val="107000"/>
              </a:lnSpc>
              <a:spcBef>
                <a:spcPts val="0"/>
              </a:spcBef>
              <a:spcAft>
                <a:spcPts val="800"/>
              </a:spcAft>
            </a:pPr>
            <a:r>
              <a:rPr lang="en-US" sz="1400" dirty="0">
                <a:latin typeface="Alegreya Sans" panose="00000500000000000000" pitchFamily="2" charset="0"/>
              </a:rPr>
              <a:t>How is masking managed for families?</a:t>
            </a:r>
          </a:p>
          <a:p>
            <a:pPr marL="0" indent="0">
              <a:lnSpc>
                <a:spcPct val="107000"/>
              </a:lnSpc>
              <a:spcBef>
                <a:spcPts val="0"/>
              </a:spcBef>
              <a:spcAft>
                <a:spcPts val="800"/>
              </a:spcAft>
              <a:buNone/>
            </a:pPr>
            <a:r>
              <a:rPr lang="en-US" sz="1600" i="1" dirty="0" smtClean="0">
                <a:latin typeface="Alegreya Sans" panose="00000500000000000000" pitchFamily="2" charset="0"/>
              </a:rPr>
              <a:t>. </a:t>
            </a:r>
            <a:endParaRPr lang="en-US" sz="1600" i="1" dirty="0">
              <a:latin typeface="Alegreya Sans" panose="00000500000000000000" pitchFamily="2" charset="0"/>
            </a:endParaRPr>
          </a:p>
          <a:p>
            <a:pPr>
              <a:lnSpc>
                <a:spcPct val="107000"/>
              </a:lnSpc>
              <a:spcBef>
                <a:spcPts val="0"/>
              </a:spcBef>
              <a:spcAft>
                <a:spcPts val="800"/>
              </a:spcAft>
            </a:pPr>
            <a:endParaRPr lang="en-US" sz="1600" dirty="0">
              <a:latin typeface="Alegreya Sans" panose="00000500000000000000" pitchFamily="2" charset="0"/>
            </a:endParaRPr>
          </a:p>
        </p:txBody>
      </p:sp>
    </p:spTree>
    <p:extLst>
      <p:ext uri="{BB962C8B-B14F-4D97-AF65-F5344CB8AC3E}">
        <p14:creationId xmlns:p14="http://schemas.microsoft.com/office/powerpoint/2010/main" val="2269509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00BB4F15-EC78-4C01-9DD9-C9899A18504D}"/>
              </a:ext>
            </a:extLst>
          </p:cNvPr>
          <p:cNvSpPr txBox="1">
            <a:spLocks/>
          </p:cNvSpPr>
          <p:nvPr/>
        </p:nvSpPr>
        <p:spPr>
          <a:xfrm>
            <a:off x="324757" y="444067"/>
            <a:ext cx="8597052" cy="426344"/>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300" b="1">
                <a:solidFill>
                  <a:srgbClr val="D84E19"/>
                </a:solidFill>
                <a:latin typeface="Alegreya Sans" panose="00000500000000000000" pitchFamily="2" charset="0"/>
              </a:rPr>
              <a:t>Applying the Guidance</a:t>
            </a:r>
            <a:endParaRPr lang="en-US" sz="1500" b="1">
              <a:solidFill>
                <a:srgbClr val="D84E19"/>
              </a:solidFill>
              <a:latin typeface="Alegreya Sans" panose="00000500000000000000" pitchFamily="2" charset="0"/>
            </a:endParaRPr>
          </a:p>
        </p:txBody>
      </p:sp>
      <p:sp>
        <p:nvSpPr>
          <p:cNvPr id="3" name="Content Placeholder 2">
            <a:extLst>
              <a:ext uri="{FF2B5EF4-FFF2-40B4-BE49-F238E27FC236}">
                <a16:creationId xmlns="" xmlns:a16="http://schemas.microsoft.com/office/drawing/2014/main" id="{74C21D11-6042-4927-BF67-74F511B78CAC}"/>
              </a:ext>
            </a:extLst>
          </p:cNvPr>
          <p:cNvSpPr>
            <a:spLocks noGrp="1"/>
          </p:cNvSpPr>
          <p:nvPr>
            <p:ph idx="1"/>
          </p:nvPr>
        </p:nvSpPr>
        <p:spPr>
          <a:xfrm>
            <a:off x="324757" y="1093422"/>
            <a:ext cx="8674100" cy="3606011"/>
          </a:xfrm>
        </p:spPr>
        <p:txBody>
          <a:bodyPr/>
          <a:lstStyle/>
          <a:p>
            <a:pPr>
              <a:lnSpc>
                <a:spcPct val="107000"/>
              </a:lnSpc>
              <a:spcBef>
                <a:spcPts val="0"/>
              </a:spcBef>
              <a:spcAft>
                <a:spcPts val="800"/>
              </a:spcAft>
            </a:pPr>
            <a:r>
              <a:rPr lang="en-US" sz="1600" dirty="0">
                <a:latin typeface="Alegreya Sans" panose="00000500000000000000" pitchFamily="2" charset="0"/>
              </a:rPr>
              <a:t>Review problems identified in your risk assessment and compare to current COVID-19 guidance.</a:t>
            </a:r>
          </a:p>
          <a:p>
            <a:pPr lvl="1">
              <a:lnSpc>
                <a:spcPct val="107000"/>
              </a:lnSpc>
              <a:spcBef>
                <a:spcPts val="0"/>
              </a:spcBef>
              <a:spcAft>
                <a:spcPts val="800"/>
              </a:spcAft>
            </a:pPr>
            <a:r>
              <a:rPr lang="en-US" sz="1400" dirty="0">
                <a:latin typeface="Alegreya Sans" panose="00000500000000000000" pitchFamily="2" charset="0"/>
              </a:rPr>
              <a:t>Prioritize problems, considering risks to patients, risks to staff and risks to operations.</a:t>
            </a:r>
          </a:p>
          <a:p>
            <a:pPr lvl="2">
              <a:lnSpc>
                <a:spcPct val="107000"/>
              </a:lnSpc>
              <a:spcBef>
                <a:spcPts val="0"/>
              </a:spcBef>
              <a:spcAft>
                <a:spcPts val="800"/>
              </a:spcAft>
            </a:pPr>
            <a:r>
              <a:rPr lang="en-US" sz="1400" dirty="0">
                <a:latin typeface="Alegreya Sans" panose="00000500000000000000" pitchFamily="2" charset="0"/>
              </a:rPr>
              <a:t>Also consider time, personnel and resources needed to address a problem.</a:t>
            </a:r>
          </a:p>
          <a:p>
            <a:pPr lvl="1">
              <a:lnSpc>
                <a:spcPct val="107000"/>
              </a:lnSpc>
              <a:spcBef>
                <a:spcPts val="0"/>
              </a:spcBef>
              <a:spcAft>
                <a:spcPts val="800"/>
              </a:spcAft>
            </a:pPr>
            <a:r>
              <a:rPr lang="en-US" sz="1400" dirty="0">
                <a:latin typeface="Alegreya Sans" panose="00000500000000000000" pitchFamily="2" charset="0"/>
              </a:rPr>
              <a:t>Identify areas where implementation of COVID-19 guidance is particularly challenging.</a:t>
            </a:r>
          </a:p>
          <a:p>
            <a:pPr>
              <a:lnSpc>
                <a:spcPct val="107000"/>
              </a:lnSpc>
              <a:spcBef>
                <a:spcPts val="0"/>
              </a:spcBef>
              <a:spcAft>
                <a:spcPts val="800"/>
              </a:spcAft>
            </a:pPr>
            <a:r>
              <a:rPr lang="en-US" sz="1600" dirty="0">
                <a:latin typeface="Alegreya Sans" panose="00000500000000000000" pitchFamily="2" charset="0"/>
              </a:rPr>
              <a:t>Develop solutions and action plans for highest priority problems.</a:t>
            </a:r>
          </a:p>
          <a:p>
            <a:pPr lvl="1">
              <a:lnSpc>
                <a:spcPct val="107000"/>
              </a:lnSpc>
              <a:spcBef>
                <a:spcPts val="0"/>
              </a:spcBef>
              <a:spcAft>
                <a:spcPts val="800"/>
              </a:spcAft>
            </a:pPr>
            <a:r>
              <a:rPr lang="en-US" sz="1400" dirty="0">
                <a:latin typeface="Alegreya Sans" panose="00000500000000000000" pitchFamily="2" charset="0"/>
              </a:rPr>
              <a:t>Goal is to address all problems, but recognize practical limitations.</a:t>
            </a:r>
          </a:p>
          <a:p>
            <a:pPr>
              <a:lnSpc>
                <a:spcPct val="107000"/>
              </a:lnSpc>
              <a:spcBef>
                <a:spcPts val="0"/>
              </a:spcBef>
              <a:spcAft>
                <a:spcPts val="800"/>
              </a:spcAft>
            </a:pPr>
            <a:r>
              <a:rPr lang="en-US" sz="1600" dirty="0">
                <a:latin typeface="Alegreya Sans" panose="00000500000000000000" pitchFamily="2" charset="0"/>
              </a:rPr>
              <a:t>Due dates and metrics are helpful if you have time to track successes.</a:t>
            </a:r>
          </a:p>
          <a:p>
            <a:pPr lvl="1">
              <a:lnSpc>
                <a:spcPct val="107000"/>
              </a:lnSpc>
              <a:spcBef>
                <a:spcPts val="0"/>
              </a:spcBef>
              <a:spcAft>
                <a:spcPts val="800"/>
              </a:spcAft>
            </a:pPr>
            <a:r>
              <a:rPr lang="en-US" sz="1400" dirty="0">
                <a:latin typeface="Alegreya Sans" panose="00000500000000000000" pitchFamily="2" charset="0"/>
              </a:rPr>
              <a:t>Be sure to celebrate problems that are solved.</a:t>
            </a:r>
          </a:p>
        </p:txBody>
      </p:sp>
    </p:spTree>
    <p:extLst>
      <p:ext uri="{BB962C8B-B14F-4D97-AF65-F5344CB8AC3E}">
        <p14:creationId xmlns:p14="http://schemas.microsoft.com/office/powerpoint/2010/main" val="911371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00BB4F15-EC78-4C01-9DD9-C9899A18504D}"/>
              </a:ext>
            </a:extLst>
          </p:cNvPr>
          <p:cNvSpPr txBox="1">
            <a:spLocks/>
          </p:cNvSpPr>
          <p:nvPr/>
        </p:nvSpPr>
        <p:spPr>
          <a:xfrm>
            <a:off x="324757" y="444067"/>
            <a:ext cx="8597052" cy="426344"/>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300" b="1">
                <a:solidFill>
                  <a:srgbClr val="D84E19"/>
                </a:solidFill>
                <a:latin typeface="Alegreya Sans" panose="00000500000000000000" pitchFamily="2" charset="0"/>
              </a:rPr>
              <a:t>Applying the Guidance, continued</a:t>
            </a:r>
            <a:endParaRPr lang="en-US" sz="1500" b="1">
              <a:solidFill>
                <a:srgbClr val="D84E19"/>
              </a:solidFill>
              <a:latin typeface="Alegreya Sans" panose="00000500000000000000" pitchFamily="2" charset="0"/>
            </a:endParaRPr>
          </a:p>
        </p:txBody>
      </p:sp>
      <p:sp>
        <p:nvSpPr>
          <p:cNvPr id="3" name="Content Placeholder 2">
            <a:extLst>
              <a:ext uri="{FF2B5EF4-FFF2-40B4-BE49-F238E27FC236}">
                <a16:creationId xmlns="" xmlns:a16="http://schemas.microsoft.com/office/drawing/2014/main" id="{74C21D11-6042-4927-BF67-74F511B78CAC}"/>
              </a:ext>
            </a:extLst>
          </p:cNvPr>
          <p:cNvSpPr>
            <a:spLocks noGrp="1"/>
          </p:cNvSpPr>
          <p:nvPr>
            <p:ph idx="1"/>
          </p:nvPr>
        </p:nvSpPr>
        <p:spPr>
          <a:xfrm>
            <a:off x="324757" y="1093422"/>
            <a:ext cx="8674100" cy="3606011"/>
          </a:xfrm>
        </p:spPr>
        <p:txBody>
          <a:bodyPr/>
          <a:lstStyle/>
          <a:p>
            <a:pPr>
              <a:lnSpc>
                <a:spcPct val="107000"/>
              </a:lnSpc>
              <a:spcBef>
                <a:spcPts val="0"/>
              </a:spcBef>
              <a:spcAft>
                <a:spcPts val="800"/>
              </a:spcAft>
            </a:pPr>
            <a:r>
              <a:rPr lang="en-US" sz="1600" dirty="0">
                <a:latin typeface="Alegreya Sans" panose="00000500000000000000" pitchFamily="2" charset="0"/>
              </a:rPr>
              <a:t>One method for prioritization: Impact/Effort Matrices.</a:t>
            </a:r>
            <a:endParaRPr lang="en-US" sz="1400" dirty="0">
              <a:latin typeface="Alegreya Sans" panose="00000500000000000000" pitchFamily="2" charset="0"/>
            </a:endParaRPr>
          </a:p>
        </p:txBody>
      </p:sp>
      <p:graphicFrame>
        <p:nvGraphicFramePr>
          <p:cNvPr id="2" name="Table 4">
            <a:extLst>
              <a:ext uri="{FF2B5EF4-FFF2-40B4-BE49-F238E27FC236}">
                <a16:creationId xmlns="" xmlns:a16="http://schemas.microsoft.com/office/drawing/2014/main" id="{B3798A20-0B31-47E4-B627-4AB87DCD3466}"/>
              </a:ext>
            </a:extLst>
          </p:cNvPr>
          <p:cNvGraphicFramePr>
            <a:graphicFrameLocks noGrp="1"/>
          </p:cNvGraphicFramePr>
          <p:nvPr>
            <p:extLst>
              <p:ext uri="{D42A27DB-BD31-4B8C-83A1-F6EECF244321}">
                <p14:modId xmlns:p14="http://schemas.microsoft.com/office/powerpoint/2010/main" val="61733931"/>
              </p:ext>
            </p:extLst>
          </p:nvPr>
        </p:nvGraphicFramePr>
        <p:xfrm>
          <a:off x="723900" y="1511136"/>
          <a:ext cx="7639050" cy="2889414"/>
        </p:xfrm>
        <a:graphic>
          <a:graphicData uri="http://schemas.openxmlformats.org/drawingml/2006/table">
            <a:tbl>
              <a:tblPr firstRow="1" firstCol="1" bandRow="1">
                <a:tableStyleId>{21E4AEA4-8DFA-4A89-87EB-49C32662AFE0}</a:tableStyleId>
              </a:tblPr>
              <a:tblGrid>
                <a:gridCol w="2064930">
                  <a:extLst>
                    <a:ext uri="{9D8B030D-6E8A-4147-A177-3AD203B41FA5}">
                      <a16:colId xmlns="" xmlns:a16="http://schemas.microsoft.com/office/drawing/2014/main" val="3184630527"/>
                    </a:ext>
                  </a:extLst>
                </a:gridCol>
                <a:gridCol w="2787060">
                  <a:extLst>
                    <a:ext uri="{9D8B030D-6E8A-4147-A177-3AD203B41FA5}">
                      <a16:colId xmlns="" xmlns:a16="http://schemas.microsoft.com/office/drawing/2014/main" val="1887751001"/>
                    </a:ext>
                  </a:extLst>
                </a:gridCol>
                <a:gridCol w="2787060">
                  <a:extLst>
                    <a:ext uri="{9D8B030D-6E8A-4147-A177-3AD203B41FA5}">
                      <a16:colId xmlns="" xmlns:a16="http://schemas.microsoft.com/office/drawing/2014/main" val="2153768088"/>
                    </a:ext>
                  </a:extLst>
                </a:gridCol>
              </a:tblGrid>
              <a:tr h="632324">
                <a:tc>
                  <a:txBody>
                    <a:bodyPr/>
                    <a:lstStyle/>
                    <a:p>
                      <a:endParaRPr lang="en-US">
                        <a:latin typeface="Alegreya Sans" panose="00000500000000000000" pitchFamily="2" charset="0"/>
                      </a:endParaRPr>
                    </a:p>
                  </a:txBody>
                  <a:tcPr anchor="ctr">
                    <a:solidFill>
                      <a:schemeClr val="tx2"/>
                    </a:solidFill>
                  </a:tcPr>
                </a:tc>
                <a:tc>
                  <a:txBody>
                    <a:bodyPr/>
                    <a:lstStyle/>
                    <a:p>
                      <a:pPr algn="ctr"/>
                      <a:r>
                        <a:rPr lang="en-US">
                          <a:latin typeface="Alegreya Sans"/>
                        </a:rPr>
                        <a:t>Low Impact</a:t>
                      </a:r>
                    </a:p>
                  </a:txBody>
                  <a:tcPr anchor="ctr">
                    <a:solidFill>
                      <a:schemeClr val="tx2"/>
                    </a:solidFill>
                  </a:tcPr>
                </a:tc>
                <a:tc>
                  <a:txBody>
                    <a:bodyPr/>
                    <a:lstStyle/>
                    <a:p>
                      <a:pPr algn="ctr"/>
                      <a:r>
                        <a:rPr lang="en-US">
                          <a:latin typeface="Alegreya Sans"/>
                        </a:rPr>
                        <a:t>High Impact</a:t>
                      </a:r>
                    </a:p>
                  </a:txBody>
                  <a:tcPr anchor="ctr">
                    <a:solidFill>
                      <a:schemeClr val="tx2"/>
                    </a:solidFill>
                  </a:tcPr>
                </a:tc>
                <a:extLst>
                  <a:ext uri="{0D108BD9-81ED-4DB2-BD59-A6C34878D82A}">
                    <a16:rowId xmlns="" xmlns:a16="http://schemas.microsoft.com/office/drawing/2014/main" val="1210181059"/>
                  </a:ext>
                </a:extLst>
              </a:tr>
              <a:tr h="1128545">
                <a:tc>
                  <a:txBody>
                    <a:bodyPr/>
                    <a:lstStyle/>
                    <a:p>
                      <a:r>
                        <a:rPr lang="en-US">
                          <a:latin typeface="Alegreya Sans"/>
                        </a:rPr>
                        <a:t>Low Effort</a:t>
                      </a:r>
                    </a:p>
                  </a:txBody>
                  <a:tcPr anchor="ctr">
                    <a:solidFill>
                      <a:schemeClr val="tx2"/>
                    </a:solidFill>
                  </a:tcPr>
                </a:tc>
                <a:tc>
                  <a:txBody>
                    <a:bodyPr/>
                    <a:lstStyle/>
                    <a:p>
                      <a:pPr algn="ctr"/>
                      <a:r>
                        <a:rPr lang="en-US" dirty="0">
                          <a:latin typeface="Alegreya Sans"/>
                        </a:rPr>
                        <a:t>Low-Hanging Fruit</a:t>
                      </a:r>
                    </a:p>
                  </a:txBody>
                  <a:tcPr anchor="ctr"/>
                </a:tc>
                <a:tc>
                  <a:txBody>
                    <a:bodyPr/>
                    <a:lstStyle/>
                    <a:p>
                      <a:pPr algn="ctr"/>
                      <a:r>
                        <a:rPr lang="en-US" b="1" dirty="0">
                          <a:latin typeface="Alegreya Sans"/>
                        </a:rPr>
                        <a:t>First Priority</a:t>
                      </a:r>
                    </a:p>
                  </a:txBody>
                  <a:tcPr anchor="ctr"/>
                </a:tc>
                <a:extLst>
                  <a:ext uri="{0D108BD9-81ED-4DB2-BD59-A6C34878D82A}">
                    <a16:rowId xmlns="" xmlns:a16="http://schemas.microsoft.com/office/drawing/2014/main" val="2524771202"/>
                  </a:ext>
                </a:extLst>
              </a:tr>
              <a:tr h="1128545">
                <a:tc>
                  <a:txBody>
                    <a:bodyPr/>
                    <a:lstStyle/>
                    <a:p>
                      <a:r>
                        <a:rPr lang="en-US">
                          <a:latin typeface="Alegreya Sans"/>
                        </a:rPr>
                        <a:t>High Effort</a:t>
                      </a:r>
                    </a:p>
                  </a:txBody>
                  <a:tcPr anchor="ctr">
                    <a:solidFill>
                      <a:schemeClr val="tx2"/>
                    </a:solidFill>
                  </a:tcPr>
                </a:tc>
                <a:tc>
                  <a:txBody>
                    <a:bodyPr/>
                    <a:lstStyle/>
                    <a:p>
                      <a:pPr algn="ctr"/>
                      <a:r>
                        <a:rPr lang="en-US" dirty="0">
                          <a:latin typeface="Alegreya Sans"/>
                        </a:rPr>
                        <a:t>Hard </a:t>
                      </a:r>
                      <a:endParaRPr lang="en-US" strike="sngStrike" dirty="0">
                        <a:latin typeface="Alegreya Sans"/>
                      </a:endParaRPr>
                    </a:p>
                  </a:txBody>
                  <a:tcPr anchor="ctr"/>
                </a:tc>
                <a:tc>
                  <a:txBody>
                    <a:bodyPr/>
                    <a:lstStyle/>
                    <a:p>
                      <a:pPr algn="ctr"/>
                      <a:r>
                        <a:rPr lang="en-US" dirty="0">
                          <a:latin typeface="Alegreya Sans"/>
                        </a:rPr>
                        <a:t>Hard but Worthwhile</a:t>
                      </a:r>
                    </a:p>
                  </a:txBody>
                  <a:tcPr anchor="ctr"/>
                </a:tc>
                <a:extLst>
                  <a:ext uri="{0D108BD9-81ED-4DB2-BD59-A6C34878D82A}">
                    <a16:rowId xmlns="" xmlns:a16="http://schemas.microsoft.com/office/drawing/2014/main" val="1428532235"/>
                  </a:ext>
                </a:extLst>
              </a:tr>
            </a:tbl>
          </a:graphicData>
        </a:graphic>
      </p:graphicFrame>
    </p:spTree>
    <p:extLst>
      <p:ext uri="{BB962C8B-B14F-4D97-AF65-F5344CB8AC3E}">
        <p14:creationId xmlns:p14="http://schemas.microsoft.com/office/powerpoint/2010/main" val="1340213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00BB4F15-EC78-4C01-9DD9-C9899A18504D}"/>
              </a:ext>
            </a:extLst>
          </p:cNvPr>
          <p:cNvSpPr txBox="1">
            <a:spLocks/>
          </p:cNvSpPr>
          <p:nvPr/>
        </p:nvSpPr>
        <p:spPr>
          <a:xfrm>
            <a:off x="324757" y="444067"/>
            <a:ext cx="8597052" cy="426344"/>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300" b="1">
                <a:solidFill>
                  <a:srgbClr val="D84E19"/>
                </a:solidFill>
                <a:latin typeface="Alegreya Sans" panose="00000500000000000000" pitchFamily="2" charset="0"/>
              </a:rPr>
              <a:t>Applying the Guidance, continued</a:t>
            </a:r>
          </a:p>
        </p:txBody>
      </p:sp>
      <p:sp>
        <p:nvSpPr>
          <p:cNvPr id="3" name="Content Placeholder 2">
            <a:extLst>
              <a:ext uri="{FF2B5EF4-FFF2-40B4-BE49-F238E27FC236}">
                <a16:creationId xmlns="" xmlns:a16="http://schemas.microsoft.com/office/drawing/2014/main" id="{74C21D11-6042-4927-BF67-74F511B78CAC}"/>
              </a:ext>
            </a:extLst>
          </p:cNvPr>
          <p:cNvSpPr>
            <a:spLocks noGrp="1"/>
          </p:cNvSpPr>
          <p:nvPr>
            <p:ph idx="1"/>
          </p:nvPr>
        </p:nvSpPr>
        <p:spPr>
          <a:xfrm>
            <a:off x="324757" y="1093422"/>
            <a:ext cx="8674100" cy="3606011"/>
          </a:xfrm>
        </p:spPr>
        <p:txBody>
          <a:bodyPr/>
          <a:lstStyle/>
          <a:p>
            <a:pPr>
              <a:lnSpc>
                <a:spcPct val="107000"/>
              </a:lnSpc>
              <a:spcBef>
                <a:spcPts val="0"/>
              </a:spcBef>
              <a:spcAft>
                <a:spcPts val="800"/>
              </a:spcAft>
            </a:pPr>
            <a:r>
              <a:rPr lang="en-US" sz="1600" dirty="0">
                <a:latin typeface="Alegreya Sans" panose="00000500000000000000" pitchFamily="2" charset="0"/>
              </a:rPr>
              <a:t>You don’t need to go it alone! Reach out to others for difficult questions or when alternatives are needed:</a:t>
            </a:r>
          </a:p>
          <a:p>
            <a:pPr lvl="1">
              <a:lnSpc>
                <a:spcPct val="107000"/>
              </a:lnSpc>
              <a:spcBef>
                <a:spcPts val="0"/>
              </a:spcBef>
              <a:spcAft>
                <a:spcPts val="800"/>
              </a:spcAft>
            </a:pPr>
            <a:r>
              <a:rPr lang="en-US" sz="1400" dirty="0">
                <a:latin typeface="Alegreya Sans" panose="00000500000000000000" pitchFamily="2" charset="0"/>
              </a:rPr>
              <a:t>Infection Preventionists,</a:t>
            </a:r>
          </a:p>
          <a:p>
            <a:pPr lvl="1">
              <a:lnSpc>
                <a:spcPct val="107000"/>
              </a:lnSpc>
              <a:spcBef>
                <a:spcPts val="0"/>
              </a:spcBef>
              <a:spcAft>
                <a:spcPts val="800"/>
              </a:spcAft>
            </a:pPr>
            <a:r>
              <a:rPr lang="en-US" sz="1400" dirty="0">
                <a:latin typeface="Alegreya Sans" panose="00000500000000000000" pitchFamily="2" charset="0"/>
                <a:hlinkClick r:id="rId3"/>
              </a:rPr>
              <a:t>CDC Clinician On-Call Center</a:t>
            </a:r>
            <a:r>
              <a:rPr lang="en-US" sz="1400" dirty="0">
                <a:latin typeface="Alegreya Sans" panose="00000500000000000000" pitchFamily="2" charset="0"/>
              </a:rPr>
              <a:t>,</a:t>
            </a:r>
          </a:p>
          <a:p>
            <a:pPr lvl="1">
              <a:lnSpc>
                <a:spcPct val="107000"/>
              </a:lnSpc>
              <a:spcBef>
                <a:spcPts val="0"/>
              </a:spcBef>
              <a:spcAft>
                <a:spcPts val="800"/>
              </a:spcAft>
            </a:pPr>
            <a:r>
              <a:rPr lang="en-US" sz="1400" dirty="0">
                <a:latin typeface="Alegreya Sans" panose="00000500000000000000" pitchFamily="2" charset="0"/>
              </a:rPr>
              <a:t>State Health Departments, and</a:t>
            </a:r>
          </a:p>
          <a:p>
            <a:pPr lvl="1">
              <a:lnSpc>
                <a:spcPct val="107000"/>
              </a:lnSpc>
              <a:spcBef>
                <a:spcPts val="0"/>
              </a:spcBef>
              <a:spcAft>
                <a:spcPts val="800"/>
              </a:spcAft>
            </a:pPr>
            <a:r>
              <a:rPr lang="en-US" sz="1400" dirty="0">
                <a:latin typeface="Alegreya Sans" panose="00000500000000000000" pitchFamily="2" charset="0"/>
                <a:hlinkClick r:id="rId4"/>
              </a:rPr>
              <a:t>AAP</a:t>
            </a:r>
            <a:r>
              <a:rPr lang="en-US" sz="1400" dirty="0">
                <a:latin typeface="Alegreya Sans" panose="00000500000000000000" pitchFamily="2" charset="0"/>
              </a:rPr>
              <a:t>.</a:t>
            </a:r>
          </a:p>
          <a:p>
            <a:pPr>
              <a:lnSpc>
                <a:spcPct val="107000"/>
              </a:lnSpc>
              <a:spcBef>
                <a:spcPts val="0"/>
              </a:spcBef>
              <a:spcAft>
                <a:spcPts val="800"/>
              </a:spcAft>
            </a:pPr>
            <a:r>
              <a:rPr lang="en-US" sz="1600" dirty="0">
                <a:latin typeface="Alegreya Sans" panose="00000500000000000000" pitchFamily="2" charset="0"/>
              </a:rPr>
              <a:t>Discuss solutions with frontline staff.</a:t>
            </a:r>
          </a:p>
          <a:p>
            <a:pPr lvl="1">
              <a:lnSpc>
                <a:spcPct val="107000"/>
              </a:lnSpc>
              <a:spcBef>
                <a:spcPts val="0"/>
              </a:spcBef>
              <a:spcAft>
                <a:spcPts val="800"/>
              </a:spcAft>
            </a:pPr>
            <a:r>
              <a:rPr lang="en-US" sz="1400" dirty="0">
                <a:latin typeface="Alegreya Sans" panose="00000500000000000000" pitchFamily="2" charset="0"/>
              </a:rPr>
              <a:t>Insight into their workflows can help avoid unanticipated consequences of change.</a:t>
            </a:r>
          </a:p>
          <a:p>
            <a:pPr lvl="1">
              <a:lnSpc>
                <a:spcPct val="107000"/>
              </a:lnSpc>
              <a:spcBef>
                <a:spcPts val="0"/>
              </a:spcBef>
              <a:spcAft>
                <a:spcPts val="800"/>
              </a:spcAft>
            </a:pPr>
            <a:r>
              <a:rPr lang="en-US" sz="1400" dirty="0">
                <a:latin typeface="Alegreya Sans" panose="00000500000000000000" pitchFamily="2" charset="0"/>
              </a:rPr>
              <a:t>Consider formulating solutions and/or alternatives with staff to increase buy-in.</a:t>
            </a:r>
          </a:p>
          <a:p>
            <a:pPr>
              <a:lnSpc>
                <a:spcPct val="107000"/>
              </a:lnSpc>
              <a:spcBef>
                <a:spcPts val="0"/>
              </a:spcBef>
              <a:spcAft>
                <a:spcPts val="800"/>
              </a:spcAft>
            </a:pPr>
            <a:endParaRPr lang="en-US" sz="1400" dirty="0">
              <a:latin typeface="Alegreya Sans" panose="00000500000000000000" pitchFamily="2" charset="0"/>
            </a:endParaRPr>
          </a:p>
        </p:txBody>
      </p:sp>
    </p:spTree>
    <p:extLst>
      <p:ext uri="{BB962C8B-B14F-4D97-AF65-F5344CB8AC3E}">
        <p14:creationId xmlns:p14="http://schemas.microsoft.com/office/powerpoint/2010/main" val="3136036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B56FDDE-1EB8-42D6-AD8E-86D0FC6E7B64}"/>
              </a:ext>
            </a:extLst>
          </p:cNvPr>
          <p:cNvSpPr>
            <a:spLocks noGrp="1"/>
          </p:cNvSpPr>
          <p:nvPr>
            <p:ph idx="1"/>
          </p:nvPr>
        </p:nvSpPr>
        <p:spPr>
          <a:xfrm>
            <a:off x="237671" y="1287141"/>
            <a:ext cx="8557985" cy="2228850"/>
          </a:xfrm>
        </p:spPr>
        <p:txBody>
          <a:bodyPr/>
          <a:lstStyle/>
          <a:p>
            <a:pPr marL="0" indent="0" algn="just">
              <a:buNone/>
            </a:pPr>
            <a:r>
              <a:rPr lang="en-US" sz="1800">
                <a:latin typeface="Alegreya Sans" panose="00000500000000000000" pitchFamily="2" charset="0"/>
              </a:rPr>
              <a:t>Project Firstline is a national collaborative led by the U.S. Centers for Disease Control and Prevention (CDC) to provide infection control training and education to frontline healthcare workers and public health personnel. AAP is proud to partner with Project Firstline, as supported through Cooperative Agreement CDC-RFA-OT18-1802. CDC is an agency within the Department of Health and Human Services (HHS). The contents of this program do not necessarily represent the policies of CDC or HHS and should not be considered an endorsement by the Federal Government.</a:t>
            </a:r>
            <a:endParaRPr lang="en-US" sz="3000">
              <a:latin typeface="Alegreya Sans" panose="00000500000000000000" pitchFamily="2" charset="0"/>
              <a:ea typeface="Source Sans Pro" panose="020B0503030403020204" pitchFamily="34" charset="0"/>
            </a:endParaRPr>
          </a:p>
        </p:txBody>
      </p:sp>
      <p:sp>
        <p:nvSpPr>
          <p:cNvPr id="4" name="Title 1">
            <a:extLst>
              <a:ext uri="{FF2B5EF4-FFF2-40B4-BE49-F238E27FC236}">
                <a16:creationId xmlns="" xmlns:a16="http://schemas.microsoft.com/office/drawing/2014/main" id="{493636BF-F30F-4091-86F6-3FA04D1A9805}"/>
              </a:ext>
            </a:extLst>
          </p:cNvPr>
          <p:cNvSpPr txBox="1">
            <a:spLocks/>
          </p:cNvSpPr>
          <p:nvPr/>
        </p:nvSpPr>
        <p:spPr>
          <a:xfrm>
            <a:off x="237672" y="465392"/>
            <a:ext cx="5980302" cy="426344"/>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300" b="1">
                <a:solidFill>
                  <a:srgbClr val="D84E19"/>
                </a:solidFill>
                <a:latin typeface="Alegreya Sans" panose="00000500000000000000" pitchFamily="2" charset="0"/>
              </a:rPr>
              <a:t>Acknowledgements</a:t>
            </a:r>
            <a:endParaRPr lang="en-US" sz="1500" b="1">
              <a:solidFill>
                <a:srgbClr val="D84E19"/>
              </a:solidFill>
              <a:latin typeface="Alegreya Sans" panose="00000500000000000000" pitchFamily="2" charset="0"/>
            </a:endParaRPr>
          </a:p>
        </p:txBody>
      </p:sp>
    </p:spTree>
    <p:extLst>
      <p:ext uri="{BB962C8B-B14F-4D97-AF65-F5344CB8AC3E}">
        <p14:creationId xmlns:p14="http://schemas.microsoft.com/office/powerpoint/2010/main" val="30803329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00BB4F15-EC78-4C01-9DD9-C9899A18504D}"/>
              </a:ext>
            </a:extLst>
          </p:cNvPr>
          <p:cNvSpPr txBox="1">
            <a:spLocks/>
          </p:cNvSpPr>
          <p:nvPr/>
        </p:nvSpPr>
        <p:spPr>
          <a:xfrm>
            <a:off x="324757" y="444067"/>
            <a:ext cx="8597052" cy="426344"/>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300" b="1">
                <a:solidFill>
                  <a:srgbClr val="D84E19"/>
                </a:solidFill>
                <a:latin typeface="Alegreya Sans" panose="00000500000000000000" pitchFamily="2" charset="0"/>
              </a:rPr>
              <a:t>Closing</a:t>
            </a:r>
            <a:endParaRPr lang="en-US" sz="1500" b="1">
              <a:solidFill>
                <a:srgbClr val="D84E19"/>
              </a:solidFill>
              <a:latin typeface="Alegreya Sans" panose="00000500000000000000" pitchFamily="2" charset="0"/>
            </a:endParaRPr>
          </a:p>
        </p:txBody>
      </p:sp>
      <p:sp>
        <p:nvSpPr>
          <p:cNvPr id="3" name="Content Placeholder 2">
            <a:extLst>
              <a:ext uri="{FF2B5EF4-FFF2-40B4-BE49-F238E27FC236}">
                <a16:creationId xmlns="" xmlns:a16="http://schemas.microsoft.com/office/drawing/2014/main" id="{74C21D11-6042-4927-BF67-74F511B78CAC}"/>
              </a:ext>
            </a:extLst>
          </p:cNvPr>
          <p:cNvSpPr>
            <a:spLocks noGrp="1"/>
          </p:cNvSpPr>
          <p:nvPr>
            <p:ph idx="1"/>
          </p:nvPr>
        </p:nvSpPr>
        <p:spPr>
          <a:xfrm>
            <a:off x="324757" y="1093422"/>
            <a:ext cx="8674100" cy="3606011"/>
          </a:xfrm>
        </p:spPr>
        <p:txBody>
          <a:bodyPr/>
          <a:lstStyle/>
          <a:p>
            <a:pPr>
              <a:lnSpc>
                <a:spcPct val="107000"/>
              </a:lnSpc>
              <a:spcBef>
                <a:spcPts val="0"/>
              </a:spcBef>
              <a:spcAft>
                <a:spcPts val="800"/>
              </a:spcAft>
            </a:pPr>
            <a:r>
              <a:rPr lang="en-US" sz="1600" dirty="0">
                <a:latin typeface="Alegreya Sans" panose="00000500000000000000" pitchFamily="2" charset="0"/>
              </a:rPr>
              <a:t>The </a:t>
            </a:r>
            <a:r>
              <a:rPr lang="en-US" sz="1600" dirty="0">
                <a:latin typeface="Alegreya Sans" panose="00000500000000000000" pitchFamily="2" charset="0"/>
                <a:hlinkClick r:id="rId3"/>
              </a:rPr>
              <a:t>Infection Control Risk Assessments</a:t>
            </a:r>
            <a:r>
              <a:rPr lang="en-US" sz="1600" dirty="0">
                <a:latin typeface="Alegreya Sans" panose="00000500000000000000" pitchFamily="2" charset="0"/>
              </a:rPr>
              <a:t> are a systematic method for evaluating infection control processes and identifying gaps.</a:t>
            </a:r>
          </a:p>
          <a:p>
            <a:pPr>
              <a:lnSpc>
                <a:spcPct val="107000"/>
              </a:lnSpc>
              <a:spcBef>
                <a:spcPts val="0"/>
              </a:spcBef>
              <a:spcAft>
                <a:spcPts val="800"/>
              </a:spcAft>
            </a:pPr>
            <a:r>
              <a:rPr lang="en-US" sz="1600" dirty="0">
                <a:latin typeface="Alegreya Sans" panose="00000500000000000000" pitchFamily="2" charset="0"/>
              </a:rPr>
              <a:t>The assessment components include:</a:t>
            </a:r>
          </a:p>
          <a:p>
            <a:pPr lvl="1">
              <a:lnSpc>
                <a:spcPct val="107000"/>
              </a:lnSpc>
              <a:spcBef>
                <a:spcPts val="0"/>
              </a:spcBef>
              <a:spcAft>
                <a:spcPts val="800"/>
              </a:spcAft>
              <a:buFont typeface="Arial" panose="020B0604020202020204" pitchFamily="34" charset="0"/>
              <a:buChar char="•"/>
            </a:pPr>
            <a:r>
              <a:rPr lang="en-US" sz="1100" i="1" dirty="0">
                <a:latin typeface="Alegreya Sans" panose="00000500000000000000" pitchFamily="2" charset="0"/>
              </a:rPr>
              <a:t>Patient Characteristics,</a:t>
            </a:r>
          </a:p>
          <a:p>
            <a:pPr lvl="1">
              <a:lnSpc>
                <a:spcPct val="107000"/>
              </a:lnSpc>
              <a:spcBef>
                <a:spcPts val="0"/>
              </a:spcBef>
              <a:spcAft>
                <a:spcPts val="800"/>
              </a:spcAft>
              <a:buFont typeface="Arial" panose="020B0604020202020204" pitchFamily="34" charset="0"/>
              <a:buChar char="•"/>
            </a:pPr>
            <a:r>
              <a:rPr lang="en-US" sz="1100" i="1" dirty="0">
                <a:latin typeface="Alegreya Sans" panose="00000500000000000000" pitchFamily="2" charset="0"/>
              </a:rPr>
              <a:t>Facility Characteristics,</a:t>
            </a:r>
          </a:p>
          <a:p>
            <a:pPr lvl="1">
              <a:lnSpc>
                <a:spcPct val="107000"/>
              </a:lnSpc>
              <a:spcBef>
                <a:spcPts val="0"/>
              </a:spcBef>
              <a:spcAft>
                <a:spcPts val="800"/>
              </a:spcAft>
              <a:buFont typeface="Arial" panose="020B0604020202020204" pitchFamily="34" charset="0"/>
              <a:buChar char="•"/>
            </a:pPr>
            <a:r>
              <a:rPr lang="en-US" sz="1100" i="1" dirty="0">
                <a:latin typeface="Alegreya Sans" panose="00000500000000000000" pitchFamily="2" charset="0"/>
              </a:rPr>
              <a:t>Personal Protective Equipment,</a:t>
            </a:r>
          </a:p>
          <a:p>
            <a:pPr lvl="1">
              <a:lnSpc>
                <a:spcPct val="107000"/>
              </a:lnSpc>
              <a:spcBef>
                <a:spcPts val="0"/>
              </a:spcBef>
              <a:spcAft>
                <a:spcPts val="800"/>
              </a:spcAft>
              <a:buFont typeface="Arial" panose="020B0604020202020204" pitchFamily="34" charset="0"/>
              <a:buChar char="•"/>
            </a:pPr>
            <a:r>
              <a:rPr lang="en-US" sz="1100" i="1" dirty="0">
                <a:latin typeface="Alegreya Sans" panose="00000500000000000000" pitchFamily="2" charset="0"/>
              </a:rPr>
              <a:t>Hand Hygiene,</a:t>
            </a:r>
          </a:p>
          <a:p>
            <a:pPr>
              <a:lnSpc>
                <a:spcPct val="107000"/>
              </a:lnSpc>
              <a:spcBef>
                <a:spcPts val="0"/>
              </a:spcBef>
              <a:spcAft>
                <a:spcPts val="800"/>
              </a:spcAft>
            </a:pPr>
            <a:r>
              <a:rPr lang="en-US" sz="1600" dirty="0">
                <a:latin typeface="Alegreya Sans" panose="00000500000000000000" pitchFamily="2" charset="0"/>
              </a:rPr>
              <a:t>Facilities can review problems identified in their risk assessment and compare to current COVID-19 guidance to prioritize problems and identify areas where implementation of COVID-19 guidance is particularly challenging.</a:t>
            </a:r>
          </a:p>
          <a:p>
            <a:pPr>
              <a:lnSpc>
                <a:spcPct val="107000"/>
              </a:lnSpc>
              <a:spcBef>
                <a:spcPts val="0"/>
              </a:spcBef>
              <a:spcAft>
                <a:spcPts val="800"/>
              </a:spcAft>
            </a:pPr>
            <a:endParaRPr lang="en-US" sz="1600" dirty="0">
              <a:latin typeface="Alegreya Sans" panose="00000500000000000000" pitchFamily="2" charset="0"/>
            </a:endParaRPr>
          </a:p>
          <a:p>
            <a:pPr lvl="1">
              <a:lnSpc>
                <a:spcPct val="107000"/>
              </a:lnSpc>
              <a:spcBef>
                <a:spcPts val="0"/>
              </a:spcBef>
              <a:spcAft>
                <a:spcPts val="800"/>
              </a:spcAft>
            </a:pPr>
            <a:endParaRPr lang="en-US" sz="1200" dirty="0">
              <a:latin typeface="Alegreya Sans" panose="00000500000000000000" pitchFamily="2" charset="0"/>
            </a:endParaRPr>
          </a:p>
        </p:txBody>
      </p:sp>
      <p:sp>
        <p:nvSpPr>
          <p:cNvPr id="2" name="TextBox 1">
            <a:extLst>
              <a:ext uri="{FF2B5EF4-FFF2-40B4-BE49-F238E27FC236}">
                <a16:creationId xmlns="" xmlns:a16="http://schemas.microsoft.com/office/drawing/2014/main" id="{F7C42810-822C-43A4-97AD-B3B2B65E87B4}"/>
              </a:ext>
            </a:extLst>
          </p:cNvPr>
          <p:cNvSpPr txBox="1"/>
          <p:nvPr/>
        </p:nvSpPr>
        <p:spPr>
          <a:xfrm>
            <a:off x="4623283" y="2005444"/>
            <a:ext cx="2777383" cy="1504258"/>
          </a:xfrm>
          <a:prstGeom prst="rect">
            <a:avLst/>
          </a:prstGeom>
          <a:noFill/>
        </p:spPr>
        <p:txBody>
          <a:bodyPr wrap="square" rtlCol="0">
            <a:spAutoFit/>
          </a:bodyPr>
          <a:lstStyle/>
          <a:p>
            <a:pPr marL="285750" indent="-285750">
              <a:lnSpc>
                <a:spcPct val="107000"/>
              </a:lnSpc>
              <a:spcAft>
                <a:spcPts val="800"/>
              </a:spcAft>
              <a:buFont typeface="Arial" panose="020B0604020202020204" pitchFamily="34" charset="0"/>
              <a:buChar char="•"/>
            </a:pPr>
            <a:r>
              <a:rPr lang="en-US" sz="1100" i="1" dirty="0">
                <a:latin typeface="Alegreya Sans" panose="00000500000000000000" pitchFamily="2" charset="0"/>
              </a:rPr>
              <a:t>Environmental Services,</a:t>
            </a:r>
          </a:p>
          <a:p>
            <a:pPr marL="285750" indent="-285750">
              <a:lnSpc>
                <a:spcPct val="107000"/>
              </a:lnSpc>
              <a:spcAft>
                <a:spcPts val="800"/>
              </a:spcAft>
              <a:buFont typeface="Arial" panose="020B0604020202020204" pitchFamily="34" charset="0"/>
              <a:buChar char="•"/>
            </a:pPr>
            <a:r>
              <a:rPr lang="en-US" sz="1100" i="1" dirty="0">
                <a:latin typeface="Alegreya Sans" panose="00000500000000000000" pitchFamily="2" charset="0"/>
              </a:rPr>
              <a:t>COVID-19 Screening,</a:t>
            </a:r>
          </a:p>
          <a:p>
            <a:pPr marL="285750" indent="-285750">
              <a:lnSpc>
                <a:spcPct val="107000"/>
              </a:lnSpc>
              <a:spcAft>
                <a:spcPts val="800"/>
              </a:spcAft>
              <a:buFont typeface="Arial" panose="020B0604020202020204" pitchFamily="34" charset="0"/>
              <a:buChar char="•"/>
            </a:pPr>
            <a:r>
              <a:rPr lang="en-US" sz="1100" i="1" dirty="0">
                <a:latin typeface="Alegreya Sans" panose="00000500000000000000" pitchFamily="2" charset="0"/>
              </a:rPr>
              <a:t>COVID-19 Testing and Care, and</a:t>
            </a:r>
          </a:p>
          <a:p>
            <a:pPr marL="285750" indent="-285750">
              <a:lnSpc>
                <a:spcPct val="107000"/>
              </a:lnSpc>
              <a:spcAft>
                <a:spcPts val="800"/>
              </a:spcAft>
              <a:buFont typeface="Arial" panose="020B0604020202020204" pitchFamily="34" charset="0"/>
              <a:buChar char="•"/>
            </a:pPr>
            <a:r>
              <a:rPr lang="en-US" sz="1100" i="1" dirty="0">
                <a:latin typeface="Alegreya Sans" panose="00000500000000000000" pitchFamily="2" charset="0"/>
              </a:rPr>
              <a:t>Employee Health.</a:t>
            </a:r>
            <a:endParaRPr lang="en-US" sz="1100" dirty="0">
              <a:latin typeface="Alegreya Sans" panose="00000500000000000000" pitchFamily="2" charset="0"/>
            </a:endParaRPr>
          </a:p>
          <a:p>
            <a:endParaRPr lang="en-US" dirty="0"/>
          </a:p>
        </p:txBody>
      </p:sp>
    </p:spTree>
    <p:extLst>
      <p:ext uri="{BB962C8B-B14F-4D97-AF65-F5344CB8AC3E}">
        <p14:creationId xmlns:p14="http://schemas.microsoft.com/office/powerpoint/2010/main" val="2422598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00BB4F15-EC78-4C01-9DD9-C9899A18504D}"/>
              </a:ext>
            </a:extLst>
          </p:cNvPr>
          <p:cNvSpPr txBox="1">
            <a:spLocks/>
          </p:cNvSpPr>
          <p:nvPr/>
        </p:nvSpPr>
        <p:spPr>
          <a:xfrm>
            <a:off x="353786" y="444067"/>
            <a:ext cx="5980302" cy="426344"/>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300" b="1">
                <a:solidFill>
                  <a:srgbClr val="D84E19"/>
                </a:solidFill>
                <a:latin typeface="Alegreya Sans" panose="00000500000000000000" pitchFamily="2" charset="0"/>
              </a:rPr>
              <a:t>Resources</a:t>
            </a:r>
            <a:endParaRPr lang="en-US" sz="1500" b="1">
              <a:solidFill>
                <a:srgbClr val="D84E19"/>
              </a:solidFill>
              <a:latin typeface="Alegreya Sans" panose="00000500000000000000" pitchFamily="2" charset="0"/>
            </a:endParaRPr>
          </a:p>
        </p:txBody>
      </p:sp>
      <p:sp>
        <p:nvSpPr>
          <p:cNvPr id="3" name="Content Placeholder 2">
            <a:extLst>
              <a:ext uri="{FF2B5EF4-FFF2-40B4-BE49-F238E27FC236}">
                <a16:creationId xmlns="" xmlns:a16="http://schemas.microsoft.com/office/drawing/2014/main" id="{74C21D11-6042-4927-BF67-74F511B78CAC}"/>
              </a:ext>
            </a:extLst>
          </p:cNvPr>
          <p:cNvSpPr>
            <a:spLocks noGrp="1"/>
          </p:cNvSpPr>
          <p:nvPr>
            <p:ph idx="1"/>
          </p:nvPr>
        </p:nvSpPr>
        <p:spPr>
          <a:xfrm>
            <a:off x="353785" y="988360"/>
            <a:ext cx="7251971" cy="3606011"/>
          </a:xfrm>
        </p:spPr>
        <p:txBody>
          <a:bodyPr vert="horz" lIns="68580" tIns="34290" rIns="68580" bIns="34290" rtlCol="0" anchor="t">
            <a:noAutofit/>
          </a:bodyPr>
          <a:lstStyle/>
          <a:p>
            <a:r>
              <a:rPr lang="en-US" sz="1200" dirty="0">
                <a:latin typeface="Alegreya Sans"/>
                <a:hlinkClick r:id="rId3"/>
              </a:rPr>
              <a:t>American Academy of Pediatrics COVID-19 Guidance and Resources</a:t>
            </a:r>
            <a:endParaRPr lang="en-US" sz="1200" dirty="0">
              <a:latin typeface="Alegreya Sans"/>
            </a:endParaRPr>
          </a:p>
          <a:p>
            <a:pPr lvl="1">
              <a:buClr>
                <a:schemeClr val="tx1"/>
              </a:buClr>
            </a:pPr>
            <a:r>
              <a:rPr lang="en-US" sz="1200" i="0" u="sng" dirty="0">
                <a:solidFill>
                  <a:srgbClr val="304FFE"/>
                </a:solidFill>
                <a:effectLst/>
                <a:latin typeface="Alegreya Sans" panose="00000500000000000000" pitchFamily="2" charset="0"/>
                <a:hlinkClick r:id="rId4"/>
              </a:rPr>
              <a:t>Caring for Children With Acute Illness in the Ambulatory Care Setting During the Public Health Emergency</a:t>
            </a:r>
            <a:endParaRPr lang="en-US" sz="1200" i="0" u="sng" dirty="0">
              <a:solidFill>
                <a:srgbClr val="304FFE"/>
              </a:solidFill>
              <a:effectLst/>
              <a:latin typeface="Alegreya Sans" panose="00000500000000000000" pitchFamily="2" charset="0"/>
            </a:endParaRPr>
          </a:p>
          <a:p>
            <a:pPr lvl="1">
              <a:buClr>
                <a:schemeClr val="tx1"/>
              </a:buClr>
            </a:pPr>
            <a:r>
              <a:rPr lang="en-US" sz="1200" dirty="0">
                <a:latin typeface="Alegreya Sans"/>
                <a:hlinkClick r:id="rId5"/>
              </a:rPr>
              <a:t>Practice Management Tips</a:t>
            </a:r>
            <a:endParaRPr lang="en-US" sz="1200" dirty="0">
              <a:latin typeface="Alegreya Sans"/>
            </a:endParaRPr>
          </a:p>
          <a:p>
            <a:pPr lvl="1">
              <a:buClr>
                <a:schemeClr val="tx1"/>
              </a:buClr>
            </a:pPr>
            <a:r>
              <a:rPr lang="en-US" sz="1050" dirty="0">
                <a:latin typeface="Alegreya Sans" panose="00000500000000000000" pitchFamily="2" charset="0"/>
                <a:hlinkClick r:id="rId6"/>
              </a:rPr>
              <a:t>Guidance on the Use of Personal Protective Equipment (PPE) for Pediatric Care in Ambulatory Care Settings During the SARS-CoV-2 Pandemic</a:t>
            </a:r>
            <a:endParaRPr lang="en-US" sz="1400" dirty="0">
              <a:latin typeface="Alegreya Sans" panose="00000500000000000000" pitchFamily="2" charset="0"/>
            </a:endParaRPr>
          </a:p>
          <a:p>
            <a:r>
              <a:rPr lang="en-US" sz="1200" dirty="0">
                <a:latin typeface="Alegreya Sans"/>
                <a:hlinkClick r:id="rId7"/>
              </a:rPr>
              <a:t>Centers for Disease Control and Prevention</a:t>
            </a:r>
            <a:endParaRPr lang="en-US" sz="1200" dirty="0">
              <a:latin typeface="Alegreya Sans"/>
            </a:endParaRPr>
          </a:p>
          <a:p>
            <a:pPr lvl="1"/>
            <a:r>
              <a:rPr lang="en-US" sz="1200" u="sng" kern="1800" dirty="0">
                <a:solidFill>
                  <a:srgbClr val="0563C1"/>
                </a:solidFill>
                <a:effectLst/>
                <a:latin typeface="Alegreya Sans" panose="00000500000000000000" pitchFamily="2" charset="0"/>
                <a:ea typeface="Times New Roman" panose="02020603050405020304" pitchFamily="18" charset="0"/>
                <a:cs typeface="Segoe UI" panose="020B0502040204020203" pitchFamily="34" charset="0"/>
                <a:hlinkClick r:id="rId8"/>
              </a:rPr>
              <a:t>Infection Prevention and Control Assessment and Response Tools (ICAR)</a:t>
            </a:r>
            <a:endParaRPr lang="en-US" sz="1200" u="sng" kern="1800" dirty="0">
              <a:solidFill>
                <a:srgbClr val="0563C1"/>
              </a:solidFill>
              <a:effectLst/>
              <a:latin typeface="Alegreya Sans" panose="00000500000000000000" pitchFamily="2" charset="0"/>
              <a:ea typeface="Times New Roman" panose="02020603050405020304" pitchFamily="18" charset="0"/>
              <a:cs typeface="Segoe UI" panose="020B0502040204020203" pitchFamily="34" charset="0"/>
            </a:endParaRPr>
          </a:p>
          <a:p>
            <a:pPr lvl="2">
              <a:lnSpc>
                <a:spcPct val="107000"/>
              </a:lnSpc>
              <a:spcBef>
                <a:spcPts val="0"/>
              </a:spcBef>
              <a:spcAft>
                <a:spcPts val="800"/>
              </a:spcAft>
            </a:pPr>
            <a:r>
              <a:rPr lang="en-US" sz="1000" dirty="0">
                <a:latin typeface="Alegreya Sans" panose="00000500000000000000" pitchFamily="2" charset="0"/>
                <a:hlinkClick r:id="rId9"/>
              </a:rPr>
              <a:t>Infection Control Assessment Tool for Acute Care Hospitals </a:t>
            </a:r>
            <a:endParaRPr lang="en-US" sz="1000" dirty="0">
              <a:latin typeface="Alegreya Sans" panose="00000500000000000000" pitchFamily="2" charset="0"/>
            </a:endParaRPr>
          </a:p>
          <a:p>
            <a:pPr lvl="2">
              <a:lnSpc>
                <a:spcPct val="107000"/>
              </a:lnSpc>
              <a:spcBef>
                <a:spcPts val="0"/>
              </a:spcBef>
              <a:spcAft>
                <a:spcPts val="800"/>
              </a:spcAft>
            </a:pPr>
            <a:r>
              <a:rPr lang="en-US" sz="1000" dirty="0">
                <a:latin typeface="Alegreya Sans" panose="00000500000000000000" pitchFamily="2" charset="0"/>
                <a:hlinkClick r:id="rId10"/>
              </a:rPr>
              <a:t>Infection Control Assessment Tool for Long-term Care Facilities</a:t>
            </a:r>
            <a:endParaRPr lang="en-US" sz="1000" dirty="0">
              <a:latin typeface="Alegreya Sans" panose="00000500000000000000" pitchFamily="2" charset="0"/>
            </a:endParaRPr>
          </a:p>
          <a:p>
            <a:pPr lvl="2">
              <a:lnSpc>
                <a:spcPct val="107000"/>
              </a:lnSpc>
              <a:spcBef>
                <a:spcPts val="0"/>
              </a:spcBef>
              <a:spcAft>
                <a:spcPts val="800"/>
              </a:spcAft>
            </a:pPr>
            <a:r>
              <a:rPr lang="en-US" sz="1000" dirty="0">
                <a:latin typeface="Alegreya Sans" panose="00000500000000000000" pitchFamily="2" charset="0"/>
                <a:hlinkClick r:id="rId11"/>
              </a:rPr>
              <a:t>Infection Control Assessment Tool for Outpatient Settings</a:t>
            </a:r>
            <a:endParaRPr lang="en-US" sz="1000" dirty="0">
              <a:latin typeface="Alegreya Sans" panose="00000500000000000000" pitchFamily="2" charset="0"/>
            </a:endParaRPr>
          </a:p>
          <a:p>
            <a:pPr lvl="1"/>
            <a:r>
              <a:rPr lang="en-US" sz="1200" u="sng" kern="1800" dirty="0">
                <a:solidFill>
                  <a:srgbClr val="0563C1"/>
                </a:solidFill>
                <a:effectLst/>
                <a:latin typeface="Alegreya Sans" panose="00000500000000000000" pitchFamily="2" charset="0"/>
                <a:ea typeface="Times New Roman" panose="02020603050405020304" pitchFamily="18" charset="0"/>
                <a:cs typeface="Segoe UI" panose="020B0502040204020203" pitchFamily="34" charset="0"/>
                <a:hlinkClick r:id="rId12"/>
              </a:rPr>
              <a:t>Interim Infection Prevention and Control Recommendations for Healthcare Personnel During the Coronavirus Disease 2019 (COVID-19) Pandemic</a:t>
            </a:r>
            <a:endParaRPr lang="en-US" sz="1200" u="sng" kern="1800" dirty="0">
              <a:solidFill>
                <a:srgbClr val="0563C1"/>
              </a:solidFill>
              <a:effectLst/>
              <a:latin typeface="Alegreya Sans" panose="00000500000000000000" pitchFamily="2" charset="0"/>
              <a:ea typeface="Times New Roman" panose="02020603050405020304" pitchFamily="18" charset="0"/>
              <a:cs typeface="Segoe UI" panose="020B0502040204020203" pitchFamily="34" charset="0"/>
            </a:endParaRPr>
          </a:p>
          <a:p>
            <a:r>
              <a:rPr lang="en-US" sz="1200" dirty="0">
                <a:latin typeface="Alegreya Sans"/>
                <a:hlinkClick r:id="rId13"/>
              </a:rPr>
              <a:t>Project Firstline</a:t>
            </a:r>
            <a:endParaRPr lang="en-US" sz="1200" dirty="0">
              <a:latin typeface="Alegreya Sans"/>
            </a:endParaRPr>
          </a:p>
        </p:txBody>
      </p:sp>
    </p:spTree>
    <p:extLst>
      <p:ext uri="{BB962C8B-B14F-4D97-AF65-F5344CB8AC3E}">
        <p14:creationId xmlns:p14="http://schemas.microsoft.com/office/powerpoint/2010/main" val="1168031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00BB4F15-EC78-4C01-9DD9-C9899A18504D}"/>
              </a:ext>
            </a:extLst>
          </p:cNvPr>
          <p:cNvSpPr txBox="1">
            <a:spLocks/>
          </p:cNvSpPr>
          <p:nvPr/>
        </p:nvSpPr>
        <p:spPr>
          <a:xfrm>
            <a:off x="1435472" y="480915"/>
            <a:ext cx="6273054" cy="426344"/>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300" b="1" dirty="0">
                <a:solidFill>
                  <a:srgbClr val="D84E19"/>
                </a:solidFill>
                <a:effectLst/>
                <a:latin typeface="Alegreya Sans" panose="00000500000000000000" pitchFamily="2" charset="0"/>
                <a:ea typeface="Calibri" panose="020F0502020204030204" pitchFamily="34" charset="0"/>
                <a:cs typeface="Times New Roman" panose="02020603050405020304" pitchFamily="18" charset="0"/>
              </a:rPr>
              <a:t>Applying Current IPC Guidance for COVID-19 at your Job and Facility </a:t>
            </a:r>
            <a:endParaRPr lang="en-US" sz="3300" b="1" dirty="0">
              <a:solidFill>
                <a:srgbClr val="D84E19"/>
              </a:solidFill>
              <a:latin typeface="Alegreya Sans" panose="00000500000000000000" pitchFamily="2" charset="0"/>
            </a:endParaRPr>
          </a:p>
        </p:txBody>
      </p:sp>
      <p:sp>
        <p:nvSpPr>
          <p:cNvPr id="3" name="Content Placeholder 2">
            <a:extLst>
              <a:ext uri="{FF2B5EF4-FFF2-40B4-BE49-F238E27FC236}">
                <a16:creationId xmlns="" xmlns:a16="http://schemas.microsoft.com/office/drawing/2014/main" id="{74C21D11-6042-4927-BF67-74F511B78CAC}"/>
              </a:ext>
            </a:extLst>
          </p:cNvPr>
          <p:cNvSpPr>
            <a:spLocks noGrp="1"/>
          </p:cNvSpPr>
          <p:nvPr>
            <p:ph idx="1"/>
          </p:nvPr>
        </p:nvSpPr>
        <p:spPr>
          <a:xfrm>
            <a:off x="1435472" y="1709968"/>
            <a:ext cx="6273054" cy="852702"/>
          </a:xfrm>
        </p:spPr>
        <p:txBody>
          <a:bodyPr/>
          <a:lstStyle/>
          <a:p>
            <a:pPr marL="0" indent="0" algn="ctr">
              <a:buNone/>
            </a:pPr>
            <a:endParaRPr lang="en-US" sz="3000" b="1" dirty="0">
              <a:latin typeface="Alegreya Sans" panose="00000500000000000000" pitchFamily="2" charset="0"/>
              <a:ea typeface="Calibri" panose="020F0502020204030204" pitchFamily="34" charset="0"/>
              <a:cs typeface="Times New Roman" panose="02020603050405020304" pitchFamily="18" charset="0"/>
            </a:endParaRPr>
          </a:p>
          <a:p>
            <a:pPr marL="0" indent="0" algn="ctr">
              <a:buNone/>
            </a:pPr>
            <a:endParaRPr lang="en-US" sz="3000" b="1" dirty="0">
              <a:latin typeface="Alegreya Sans" panose="00000500000000000000" pitchFamily="2" charset="0"/>
              <a:ea typeface="Calibri" panose="020F0502020204030204" pitchFamily="34" charset="0"/>
              <a:cs typeface="Times New Roman" panose="02020603050405020304" pitchFamily="18" charset="0"/>
            </a:endParaRPr>
          </a:p>
          <a:p>
            <a:pPr marL="0" indent="0" algn="ctr">
              <a:spcBef>
                <a:spcPts val="0"/>
              </a:spcBef>
              <a:buNone/>
            </a:pPr>
            <a:endParaRPr lang="en-US" sz="2400" b="1" dirty="0">
              <a:latin typeface="Alegreya Sans" panose="00000500000000000000" pitchFamily="2" charset="0"/>
              <a:ea typeface="Calibri" panose="020F0502020204030204" pitchFamily="34" charset="0"/>
              <a:cs typeface="Times New Roman" panose="02020603050405020304" pitchFamily="18" charset="0"/>
            </a:endParaRPr>
          </a:p>
          <a:p>
            <a:pPr marL="0" indent="0" algn="ctr">
              <a:spcBef>
                <a:spcPts val="0"/>
              </a:spcBef>
              <a:buNone/>
            </a:pPr>
            <a:endParaRPr lang="en-US" sz="2400" b="1" dirty="0">
              <a:latin typeface="Alegreya Sans" panose="00000500000000000000" pitchFamily="2" charset="0"/>
              <a:ea typeface="Calibri" panose="020F0502020204030204" pitchFamily="34" charset="0"/>
              <a:cs typeface="Times New Roman" panose="02020603050405020304" pitchFamily="18" charset="0"/>
            </a:endParaRPr>
          </a:p>
          <a:p>
            <a:pPr marL="0" indent="0" algn="ctr">
              <a:spcBef>
                <a:spcPts val="0"/>
              </a:spcBef>
              <a:buNone/>
            </a:pPr>
            <a:endParaRPr lang="en-US" sz="2400" b="1" dirty="0">
              <a:latin typeface="Alegreya Sans" panose="00000500000000000000" pitchFamily="2" charset="0"/>
              <a:ea typeface="Calibri" panose="020F0502020204030204" pitchFamily="34" charset="0"/>
              <a:cs typeface="Times New Roman" panose="02020603050405020304" pitchFamily="18" charset="0"/>
            </a:endParaRPr>
          </a:p>
          <a:p>
            <a:endParaRPr lang="en-US" sz="2100" dirty="0">
              <a:latin typeface="Alegreya Sans" panose="00000500000000000000" pitchFamily="2" charset="0"/>
            </a:endParaRPr>
          </a:p>
        </p:txBody>
      </p:sp>
    </p:spTree>
    <p:extLst>
      <p:ext uri="{BB962C8B-B14F-4D97-AF65-F5344CB8AC3E}">
        <p14:creationId xmlns:p14="http://schemas.microsoft.com/office/powerpoint/2010/main" val="3223190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00BB4F15-EC78-4C01-9DD9-C9899A18504D}"/>
              </a:ext>
            </a:extLst>
          </p:cNvPr>
          <p:cNvSpPr txBox="1">
            <a:spLocks/>
          </p:cNvSpPr>
          <p:nvPr/>
        </p:nvSpPr>
        <p:spPr>
          <a:xfrm>
            <a:off x="324757" y="444067"/>
            <a:ext cx="5980302" cy="426344"/>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300" b="1">
                <a:solidFill>
                  <a:srgbClr val="D84E19"/>
                </a:solidFill>
                <a:latin typeface="Alegreya Sans" panose="00000500000000000000" pitchFamily="2" charset="0"/>
              </a:rPr>
              <a:t>Objectives</a:t>
            </a:r>
            <a:endParaRPr lang="en-US" sz="1500" b="1">
              <a:solidFill>
                <a:srgbClr val="D84E19"/>
              </a:solidFill>
              <a:latin typeface="Alegreya Sans" panose="00000500000000000000" pitchFamily="2" charset="0"/>
            </a:endParaRPr>
          </a:p>
        </p:txBody>
      </p:sp>
      <p:sp>
        <p:nvSpPr>
          <p:cNvPr id="3" name="Content Placeholder 2">
            <a:extLst>
              <a:ext uri="{FF2B5EF4-FFF2-40B4-BE49-F238E27FC236}">
                <a16:creationId xmlns="" xmlns:a16="http://schemas.microsoft.com/office/drawing/2014/main" id="{74C21D11-6042-4927-BF67-74F511B78CAC}"/>
              </a:ext>
            </a:extLst>
          </p:cNvPr>
          <p:cNvSpPr>
            <a:spLocks noGrp="1"/>
          </p:cNvSpPr>
          <p:nvPr>
            <p:ph idx="1"/>
          </p:nvPr>
        </p:nvSpPr>
        <p:spPr>
          <a:xfrm>
            <a:off x="324757" y="1093422"/>
            <a:ext cx="8674100" cy="3606011"/>
          </a:xfrm>
        </p:spPr>
        <p:txBody>
          <a:bodyPr/>
          <a:lstStyle/>
          <a:p>
            <a:pPr>
              <a:lnSpc>
                <a:spcPct val="107000"/>
              </a:lnSpc>
              <a:spcBef>
                <a:spcPts val="0"/>
              </a:spcBef>
              <a:spcAft>
                <a:spcPts val="800"/>
              </a:spcAft>
            </a:pPr>
            <a:r>
              <a:rPr lang="en-US" sz="2000" dirty="0">
                <a:effectLst/>
                <a:latin typeface="Alegreya Sans" panose="00000500000000000000" pitchFamily="2" charset="0"/>
                <a:ea typeface="Calibri" panose="020F0502020204030204" pitchFamily="34" charset="0"/>
                <a:cs typeface="Times New Roman" panose="02020603050405020304" pitchFamily="18" charset="0"/>
              </a:rPr>
              <a:t>Understand </a:t>
            </a:r>
            <a:r>
              <a:rPr lang="en-US" sz="2000" dirty="0">
                <a:latin typeface="Alegreya Sans" panose="00000500000000000000" pitchFamily="2" charset="0"/>
                <a:ea typeface="Calibri" panose="020F0502020204030204" pitchFamily="34" charset="0"/>
                <a:cs typeface="Times New Roman" panose="02020603050405020304" pitchFamily="18" charset="0"/>
              </a:rPr>
              <a:t>how to assess infection prevention and control practices.</a:t>
            </a:r>
            <a:endParaRPr lang="en-US" sz="2000" dirty="0">
              <a:effectLst/>
              <a:latin typeface="Alegreya Sans" panose="00000500000000000000" pitchFamily="2"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2000" dirty="0">
                <a:latin typeface="Alegreya Sans" panose="00000500000000000000" pitchFamily="2" charset="0"/>
                <a:cs typeface="Times New Roman" panose="02020603050405020304" pitchFamily="18" charset="0"/>
              </a:rPr>
              <a:t>Understand how to apply current </a:t>
            </a:r>
            <a:r>
              <a:rPr lang="en-US" sz="2000" dirty="0">
                <a:latin typeface="Alegreya Sans" panose="00000500000000000000" pitchFamily="2" charset="0"/>
                <a:ea typeface="Calibri" panose="020F0502020204030204" pitchFamily="34" charset="0"/>
                <a:cs typeface="Times New Roman" panose="02020603050405020304" pitchFamily="18" charset="0"/>
              </a:rPr>
              <a:t>infection prevention and control </a:t>
            </a:r>
            <a:r>
              <a:rPr lang="en-US" sz="2000" dirty="0">
                <a:latin typeface="Alegreya Sans" panose="00000500000000000000" pitchFamily="2" charset="0"/>
                <a:cs typeface="Times New Roman" panose="02020603050405020304" pitchFamily="18" charset="0"/>
              </a:rPr>
              <a:t>guidance in your health care facility.</a:t>
            </a:r>
            <a:endParaRPr lang="en-US" sz="6000" dirty="0">
              <a:latin typeface="Alegreya Sans" panose="00000500000000000000" pitchFamily="2" charset="0"/>
            </a:endParaRPr>
          </a:p>
        </p:txBody>
      </p:sp>
    </p:spTree>
    <p:extLst>
      <p:ext uri="{BB962C8B-B14F-4D97-AF65-F5344CB8AC3E}">
        <p14:creationId xmlns:p14="http://schemas.microsoft.com/office/powerpoint/2010/main" val="571490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00BB4F15-EC78-4C01-9DD9-C9899A18504D}"/>
              </a:ext>
            </a:extLst>
          </p:cNvPr>
          <p:cNvSpPr txBox="1">
            <a:spLocks/>
          </p:cNvSpPr>
          <p:nvPr/>
        </p:nvSpPr>
        <p:spPr>
          <a:xfrm>
            <a:off x="324756" y="444067"/>
            <a:ext cx="8579961" cy="426344"/>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600" b="1" dirty="0">
                <a:solidFill>
                  <a:srgbClr val="D84E19"/>
                </a:solidFill>
                <a:latin typeface="Alegreya Sans" panose="00000500000000000000" pitchFamily="2" charset="0"/>
              </a:rPr>
              <a:t>Infection Control Risk Assessments</a:t>
            </a:r>
          </a:p>
        </p:txBody>
      </p:sp>
      <p:sp>
        <p:nvSpPr>
          <p:cNvPr id="3" name="Content Placeholder 2">
            <a:extLst>
              <a:ext uri="{FF2B5EF4-FFF2-40B4-BE49-F238E27FC236}">
                <a16:creationId xmlns="" xmlns:a16="http://schemas.microsoft.com/office/drawing/2014/main" id="{74C21D11-6042-4927-BF67-74F511B78CAC}"/>
              </a:ext>
            </a:extLst>
          </p:cNvPr>
          <p:cNvSpPr>
            <a:spLocks noGrp="1"/>
          </p:cNvSpPr>
          <p:nvPr>
            <p:ph idx="1"/>
          </p:nvPr>
        </p:nvSpPr>
        <p:spPr>
          <a:xfrm>
            <a:off x="324756" y="947566"/>
            <a:ext cx="8674100" cy="1392870"/>
          </a:xfrm>
        </p:spPr>
        <p:txBody>
          <a:bodyPr vert="horz" lIns="91440" tIns="45720" rIns="91440" bIns="45720" rtlCol="0" anchor="t">
            <a:noAutofit/>
          </a:bodyPr>
          <a:lstStyle/>
          <a:p>
            <a:pPr>
              <a:lnSpc>
                <a:spcPct val="107000"/>
              </a:lnSpc>
              <a:spcBef>
                <a:spcPts val="0"/>
              </a:spcBef>
              <a:spcAft>
                <a:spcPts val="800"/>
              </a:spcAft>
            </a:pPr>
            <a:r>
              <a:rPr lang="en-US" sz="1400" dirty="0">
                <a:latin typeface="Alegreya Sans"/>
              </a:rPr>
              <a:t>A systematic method for evaluating infection control processes and identifying gaps.</a:t>
            </a:r>
          </a:p>
          <a:p>
            <a:pPr lvl="1">
              <a:lnSpc>
                <a:spcPct val="107000"/>
              </a:lnSpc>
              <a:spcBef>
                <a:spcPts val="0"/>
              </a:spcBef>
              <a:spcAft>
                <a:spcPts val="800"/>
              </a:spcAft>
            </a:pPr>
            <a:r>
              <a:rPr lang="en-US" sz="1400" dirty="0">
                <a:latin typeface="Alegreya Sans"/>
              </a:rPr>
              <a:t>Applies to entire facilities as well as a single project or process.</a:t>
            </a:r>
          </a:p>
          <a:p>
            <a:pPr lvl="1">
              <a:lnSpc>
                <a:spcPct val="107000"/>
              </a:lnSpc>
              <a:spcBef>
                <a:spcPts val="0"/>
              </a:spcBef>
              <a:spcAft>
                <a:spcPts val="800"/>
              </a:spcAft>
            </a:pPr>
            <a:r>
              <a:rPr lang="en-US" sz="1400" dirty="0">
                <a:latin typeface="Alegreya Sans"/>
              </a:rPr>
              <a:t>Can be formal or informal, short or long.</a:t>
            </a:r>
          </a:p>
          <a:p>
            <a:pPr>
              <a:lnSpc>
                <a:spcPct val="107000"/>
              </a:lnSpc>
              <a:spcBef>
                <a:spcPts val="0"/>
              </a:spcBef>
              <a:spcAft>
                <a:spcPts val="800"/>
              </a:spcAft>
            </a:pPr>
            <a:r>
              <a:rPr lang="en-US" sz="1400" dirty="0">
                <a:latin typeface="Alegreya Sans"/>
              </a:rPr>
              <a:t>CDC provides some basic guidance on these assessments for general care (ie, not COVID-19 specific): </a:t>
            </a:r>
            <a:r>
              <a:rPr lang="en-US" sz="1400" dirty="0">
                <a:latin typeface="Alegreya Sans"/>
                <a:hlinkClick r:id="rId3"/>
              </a:rPr>
              <a:t>Infection Control Assessment Tools. </a:t>
            </a:r>
            <a:endParaRPr lang="en-US" sz="1400" dirty="0">
              <a:latin typeface="Alegreya Sans" panose="00000500000000000000" pitchFamily="2" charset="0"/>
            </a:endParaRPr>
          </a:p>
          <a:p>
            <a:pPr lvl="1">
              <a:lnSpc>
                <a:spcPct val="107000"/>
              </a:lnSpc>
              <a:spcBef>
                <a:spcPts val="0"/>
              </a:spcBef>
              <a:spcAft>
                <a:spcPts val="800"/>
              </a:spcAft>
            </a:pPr>
            <a:r>
              <a:rPr lang="en-US" sz="1400" dirty="0">
                <a:latin typeface="Alegreya Sans"/>
              </a:rPr>
              <a:t>However, this can also be used to evaluate your infection control practices for COVID-19.</a:t>
            </a:r>
          </a:p>
          <a:p>
            <a:pPr>
              <a:lnSpc>
                <a:spcPct val="107000"/>
              </a:lnSpc>
              <a:spcBef>
                <a:spcPts val="0"/>
              </a:spcBef>
              <a:spcAft>
                <a:spcPts val="800"/>
              </a:spcAft>
            </a:pPr>
            <a:r>
              <a:rPr lang="en-US" sz="1400" dirty="0">
                <a:latin typeface="Alegreya Sans"/>
              </a:rPr>
              <a:t>Direct observations of infection control practices within the facility are encouraged.</a:t>
            </a:r>
          </a:p>
          <a:p>
            <a:pPr>
              <a:lnSpc>
                <a:spcPct val="107000"/>
              </a:lnSpc>
              <a:spcBef>
                <a:spcPts val="0"/>
              </a:spcBef>
              <a:spcAft>
                <a:spcPts val="800"/>
              </a:spcAft>
            </a:pPr>
            <a:endParaRPr lang="en-US" sz="1800" dirty="0">
              <a:latin typeface="Alegreya Sans" panose="00000500000000000000" pitchFamily="2" charset="0"/>
            </a:endParaRPr>
          </a:p>
          <a:p>
            <a:pPr lvl="1">
              <a:lnSpc>
                <a:spcPct val="107000"/>
              </a:lnSpc>
              <a:spcBef>
                <a:spcPts val="0"/>
              </a:spcBef>
              <a:spcAft>
                <a:spcPts val="800"/>
              </a:spcAft>
            </a:pPr>
            <a:endParaRPr lang="en-US" sz="2000" dirty="0">
              <a:latin typeface="Alegreya Sans" panose="00000500000000000000" pitchFamily="2" charset="0"/>
            </a:endParaRPr>
          </a:p>
        </p:txBody>
      </p:sp>
      <p:sp>
        <p:nvSpPr>
          <p:cNvPr id="2" name="TextBox 1">
            <a:extLst>
              <a:ext uri="{FF2B5EF4-FFF2-40B4-BE49-F238E27FC236}">
                <a16:creationId xmlns="" xmlns:a16="http://schemas.microsoft.com/office/drawing/2014/main" id="{F7473D84-E6F5-487A-A0DB-321DC0D1DB9F}"/>
              </a:ext>
            </a:extLst>
          </p:cNvPr>
          <p:cNvSpPr txBox="1"/>
          <p:nvPr/>
        </p:nvSpPr>
        <p:spPr>
          <a:xfrm>
            <a:off x="657833" y="4129757"/>
            <a:ext cx="5580404" cy="369332"/>
          </a:xfrm>
          <a:prstGeom prst="rect">
            <a:avLst/>
          </a:prstGeom>
          <a:noFill/>
        </p:spPr>
        <p:txBody>
          <a:bodyPr wrap="square" rtlCol="0">
            <a:spAutoFit/>
          </a:bodyPr>
          <a:lstStyle/>
          <a:p>
            <a:r>
              <a:rPr lang="en-US" sz="900" dirty="0">
                <a:latin typeface="Alegreya Sans" panose="00000500000000000000" pitchFamily="2" charset="0"/>
              </a:rPr>
              <a:t>Centers for Disease Control and Prevention. Infection Control Assessment Tools. Accessed January 20, 2021. </a:t>
            </a:r>
            <a:r>
              <a:rPr lang="en-US" sz="900" dirty="0">
                <a:latin typeface="Alegreya Sans" panose="00000500000000000000" pitchFamily="2" charset="0"/>
                <a:hlinkClick r:id="rId3"/>
              </a:rPr>
              <a:t>https://www.cdc.gov/hai/prevent/infection-control-assessment-tools.html</a:t>
            </a:r>
            <a:r>
              <a:rPr lang="en-US" sz="900" dirty="0">
                <a:latin typeface="Alegreya Sans" panose="00000500000000000000" pitchFamily="2" charset="0"/>
              </a:rPr>
              <a:t> </a:t>
            </a:r>
          </a:p>
        </p:txBody>
      </p:sp>
    </p:spTree>
    <p:extLst>
      <p:ext uri="{BB962C8B-B14F-4D97-AF65-F5344CB8AC3E}">
        <p14:creationId xmlns:p14="http://schemas.microsoft.com/office/powerpoint/2010/main" val="1034800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00BB4F15-EC78-4C01-9DD9-C9899A18504D}"/>
              </a:ext>
            </a:extLst>
          </p:cNvPr>
          <p:cNvSpPr txBox="1">
            <a:spLocks/>
          </p:cNvSpPr>
          <p:nvPr/>
        </p:nvSpPr>
        <p:spPr>
          <a:xfrm>
            <a:off x="324756" y="444067"/>
            <a:ext cx="8579961" cy="426344"/>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600" b="1" dirty="0">
                <a:solidFill>
                  <a:srgbClr val="D84E19"/>
                </a:solidFill>
                <a:latin typeface="Alegreya Sans" panose="00000500000000000000" pitchFamily="2" charset="0"/>
              </a:rPr>
              <a:t>Basic Components of Risk Assessment</a:t>
            </a:r>
          </a:p>
        </p:txBody>
      </p:sp>
      <p:sp>
        <p:nvSpPr>
          <p:cNvPr id="3" name="Content Placeholder 2">
            <a:extLst>
              <a:ext uri="{FF2B5EF4-FFF2-40B4-BE49-F238E27FC236}">
                <a16:creationId xmlns="" xmlns:a16="http://schemas.microsoft.com/office/drawing/2014/main" id="{74C21D11-6042-4927-BF67-74F511B78CAC}"/>
              </a:ext>
            </a:extLst>
          </p:cNvPr>
          <p:cNvSpPr>
            <a:spLocks noGrp="1"/>
          </p:cNvSpPr>
          <p:nvPr>
            <p:ph idx="1"/>
          </p:nvPr>
        </p:nvSpPr>
        <p:spPr>
          <a:xfrm>
            <a:off x="324756" y="1050694"/>
            <a:ext cx="8674100" cy="1392870"/>
          </a:xfrm>
        </p:spPr>
        <p:txBody>
          <a:bodyPr/>
          <a:lstStyle/>
          <a:p>
            <a:pPr>
              <a:lnSpc>
                <a:spcPct val="107000"/>
              </a:lnSpc>
              <a:spcBef>
                <a:spcPts val="0"/>
              </a:spcBef>
              <a:spcAft>
                <a:spcPts val="800"/>
              </a:spcAft>
            </a:pPr>
            <a:r>
              <a:rPr lang="en-US" sz="1600" dirty="0">
                <a:latin typeface="Alegreya Sans" panose="00000500000000000000" pitchFamily="2" charset="0"/>
              </a:rPr>
              <a:t>You can divide your assessment into basic categories, adding or omitting categories as indicated:</a:t>
            </a:r>
          </a:p>
          <a:p>
            <a:pPr lvl="1">
              <a:lnSpc>
                <a:spcPct val="107000"/>
              </a:lnSpc>
              <a:spcBef>
                <a:spcPts val="0"/>
              </a:spcBef>
              <a:spcAft>
                <a:spcPts val="800"/>
              </a:spcAft>
            </a:pPr>
            <a:r>
              <a:rPr lang="en-US" sz="1200" i="1" dirty="0">
                <a:latin typeface="Alegreya Sans" panose="00000500000000000000" pitchFamily="2" charset="0"/>
              </a:rPr>
              <a:t>Patient Characteristics,</a:t>
            </a:r>
          </a:p>
          <a:p>
            <a:pPr lvl="1">
              <a:lnSpc>
                <a:spcPct val="107000"/>
              </a:lnSpc>
              <a:spcBef>
                <a:spcPts val="0"/>
              </a:spcBef>
              <a:spcAft>
                <a:spcPts val="800"/>
              </a:spcAft>
            </a:pPr>
            <a:r>
              <a:rPr lang="en-US" sz="1200" i="1" dirty="0">
                <a:latin typeface="Alegreya Sans" panose="00000500000000000000" pitchFamily="2" charset="0"/>
              </a:rPr>
              <a:t>Facility Characteristics,</a:t>
            </a:r>
          </a:p>
          <a:p>
            <a:pPr lvl="1">
              <a:lnSpc>
                <a:spcPct val="107000"/>
              </a:lnSpc>
              <a:spcBef>
                <a:spcPts val="0"/>
              </a:spcBef>
              <a:spcAft>
                <a:spcPts val="800"/>
              </a:spcAft>
            </a:pPr>
            <a:r>
              <a:rPr lang="en-US" sz="1200" i="1" dirty="0">
                <a:latin typeface="Alegreya Sans" panose="00000500000000000000" pitchFamily="2" charset="0"/>
              </a:rPr>
              <a:t>Personal Protective Equipment,</a:t>
            </a:r>
          </a:p>
          <a:p>
            <a:pPr lvl="1">
              <a:lnSpc>
                <a:spcPct val="107000"/>
              </a:lnSpc>
              <a:spcBef>
                <a:spcPts val="0"/>
              </a:spcBef>
              <a:spcAft>
                <a:spcPts val="800"/>
              </a:spcAft>
            </a:pPr>
            <a:r>
              <a:rPr lang="en-US" sz="1200" i="1" dirty="0">
                <a:latin typeface="Alegreya Sans" panose="00000500000000000000" pitchFamily="2" charset="0"/>
              </a:rPr>
              <a:t>Hand Hygiene,</a:t>
            </a:r>
          </a:p>
          <a:p>
            <a:pPr lvl="1">
              <a:lnSpc>
                <a:spcPct val="107000"/>
              </a:lnSpc>
              <a:spcBef>
                <a:spcPts val="0"/>
              </a:spcBef>
              <a:spcAft>
                <a:spcPts val="800"/>
              </a:spcAft>
            </a:pPr>
            <a:r>
              <a:rPr lang="en-US" sz="1200" i="1" dirty="0">
                <a:latin typeface="Alegreya Sans" panose="00000500000000000000" pitchFamily="2" charset="0"/>
              </a:rPr>
              <a:t>Environmental Services,</a:t>
            </a:r>
          </a:p>
          <a:p>
            <a:pPr lvl="1">
              <a:lnSpc>
                <a:spcPct val="107000"/>
              </a:lnSpc>
              <a:spcBef>
                <a:spcPts val="0"/>
              </a:spcBef>
              <a:spcAft>
                <a:spcPts val="800"/>
              </a:spcAft>
            </a:pPr>
            <a:r>
              <a:rPr lang="en-US" sz="1200" i="1" dirty="0">
                <a:latin typeface="Alegreya Sans" panose="00000500000000000000" pitchFamily="2" charset="0"/>
              </a:rPr>
              <a:t>COVID-19 Screening,</a:t>
            </a:r>
          </a:p>
          <a:p>
            <a:pPr lvl="1">
              <a:lnSpc>
                <a:spcPct val="107000"/>
              </a:lnSpc>
              <a:spcBef>
                <a:spcPts val="0"/>
              </a:spcBef>
              <a:spcAft>
                <a:spcPts val="800"/>
              </a:spcAft>
            </a:pPr>
            <a:r>
              <a:rPr lang="en-US" sz="1200" i="1" dirty="0">
                <a:latin typeface="Alegreya Sans" panose="00000500000000000000" pitchFamily="2" charset="0"/>
              </a:rPr>
              <a:t>COVID-19 Testing and Care, and</a:t>
            </a:r>
          </a:p>
          <a:p>
            <a:pPr lvl="1">
              <a:lnSpc>
                <a:spcPct val="107000"/>
              </a:lnSpc>
              <a:spcBef>
                <a:spcPts val="0"/>
              </a:spcBef>
              <a:spcAft>
                <a:spcPts val="800"/>
              </a:spcAft>
            </a:pPr>
            <a:r>
              <a:rPr lang="en-US" sz="1200" i="1" dirty="0">
                <a:latin typeface="Alegreya Sans" panose="00000500000000000000" pitchFamily="2" charset="0"/>
              </a:rPr>
              <a:t>Employee Health.</a:t>
            </a:r>
            <a:endParaRPr lang="en-US" sz="1100" dirty="0">
              <a:latin typeface="Alegreya Sans" panose="00000500000000000000" pitchFamily="2" charset="0"/>
            </a:endParaRPr>
          </a:p>
          <a:p>
            <a:pPr>
              <a:lnSpc>
                <a:spcPct val="107000"/>
              </a:lnSpc>
              <a:spcBef>
                <a:spcPts val="0"/>
              </a:spcBef>
              <a:spcAft>
                <a:spcPts val="800"/>
              </a:spcAft>
            </a:pPr>
            <a:r>
              <a:rPr lang="en-US" sz="1400" dirty="0">
                <a:latin typeface="Alegreya Sans" panose="00000500000000000000" pitchFamily="2" charset="0"/>
              </a:rPr>
              <a:t>Categories are interconnected, not mutually exclusive.</a:t>
            </a:r>
          </a:p>
          <a:p>
            <a:pPr>
              <a:lnSpc>
                <a:spcPct val="107000"/>
              </a:lnSpc>
              <a:spcBef>
                <a:spcPts val="0"/>
              </a:spcBef>
              <a:spcAft>
                <a:spcPts val="800"/>
              </a:spcAft>
            </a:pPr>
            <a:r>
              <a:rPr lang="en-US" sz="1400" dirty="0">
                <a:latin typeface="Alegreya Sans" panose="00000500000000000000" pitchFamily="2" charset="0"/>
              </a:rPr>
              <a:t>Not all sections and questions will apply to all </a:t>
            </a:r>
            <a:r>
              <a:rPr lang="en-US" sz="1400" dirty="0" smtClean="0">
                <a:latin typeface="Alegreya Sans" panose="00000500000000000000" pitchFamily="2" charset="0"/>
              </a:rPr>
              <a:t>settings</a:t>
            </a:r>
            <a:endParaRPr lang="en-US" sz="1400" dirty="0">
              <a:latin typeface="Alegreya Sans" panose="00000500000000000000" pitchFamily="2" charset="0"/>
            </a:endParaRPr>
          </a:p>
        </p:txBody>
      </p:sp>
    </p:spTree>
    <p:extLst>
      <p:ext uri="{BB962C8B-B14F-4D97-AF65-F5344CB8AC3E}">
        <p14:creationId xmlns:p14="http://schemas.microsoft.com/office/powerpoint/2010/main" val="3138236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00BB4F15-EC78-4C01-9DD9-C9899A18504D}"/>
              </a:ext>
            </a:extLst>
          </p:cNvPr>
          <p:cNvSpPr txBox="1">
            <a:spLocks/>
          </p:cNvSpPr>
          <p:nvPr/>
        </p:nvSpPr>
        <p:spPr>
          <a:xfrm>
            <a:off x="324756" y="444067"/>
            <a:ext cx="8579961" cy="426344"/>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300" b="1">
                <a:solidFill>
                  <a:srgbClr val="D84E19"/>
                </a:solidFill>
                <a:latin typeface="Alegreya Sans" panose="00000500000000000000" pitchFamily="2" charset="0"/>
              </a:rPr>
              <a:t>Questions to Ask</a:t>
            </a:r>
            <a:endParaRPr lang="en-US" sz="1500" b="1">
              <a:solidFill>
                <a:srgbClr val="D84E19"/>
              </a:solidFill>
              <a:latin typeface="Alegreya Sans" panose="00000500000000000000" pitchFamily="2" charset="0"/>
            </a:endParaRPr>
          </a:p>
        </p:txBody>
      </p:sp>
      <p:sp>
        <p:nvSpPr>
          <p:cNvPr id="3" name="Content Placeholder 2">
            <a:extLst>
              <a:ext uri="{FF2B5EF4-FFF2-40B4-BE49-F238E27FC236}">
                <a16:creationId xmlns="" xmlns:a16="http://schemas.microsoft.com/office/drawing/2014/main" id="{74C21D11-6042-4927-BF67-74F511B78CAC}"/>
              </a:ext>
            </a:extLst>
          </p:cNvPr>
          <p:cNvSpPr>
            <a:spLocks noGrp="1"/>
          </p:cNvSpPr>
          <p:nvPr>
            <p:ph idx="1"/>
          </p:nvPr>
        </p:nvSpPr>
        <p:spPr>
          <a:xfrm>
            <a:off x="324756" y="988817"/>
            <a:ext cx="8674100" cy="1392870"/>
          </a:xfrm>
        </p:spPr>
        <p:txBody>
          <a:bodyPr vert="horz" lIns="91440" tIns="45720" rIns="91440" bIns="45720" rtlCol="0" anchor="t">
            <a:noAutofit/>
          </a:bodyPr>
          <a:lstStyle/>
          <a:p>
            <a:pPr>
              <a:lnSpc>
                <a:spcPct val="107000"/>
              </a:lnSpc>
              <a:spcBef>
                <a:spcPts val="0"/>
              </a:spcBef>
              <a:spcAft>
                <a:spcPts val="800"/>
              </a:spcAft>
            </a:pPr>
            <a:r>
              <a:rPr lang="en-US" sz="1800" dirty="0">
                <a:latin typeface="Alegreya Sans"/>
              </a:rPr>
              <a:t>What is the guidance for </a:t>
            </a:r>
            <a:r>
              <a:rPr lang="en-US" sz="1800" dirty="0" err="1">
                <a:latin typeface="Alegreya Sans"/>
              </a:rPr>
              <a:t>COVID</a:t>
            </a:r>
            <a:r>
              <a:rPr lang="en-US" sz="1800" dirty="0">
                <a:latin typeface="Alegreya Sans"/>
              </a:rPr>
              <a:t>-19 on this topic? </a:t>
            </a:r>
            <a:endParaRPr lang="en-US" sz="1800" dirty="0">
              <a:latin typeface="Alegreya Sans" panose="00000500000000000000" pitchFamily="2" charset="0"/>
            </a:endParaRPr>
          </a:p>
          <a:p>
            <a:pPr lvl="1">
              <a:lnSpc>
                <a:spcPct val="107000"/>
              </a:lnSpc>
              <a:spcBef>
                <a:spcPts val="0"/>
              </a:spcBef>
              <a:spcAft>
                <a:spcPts val="800"/>
              </a:spcAft>
            </a:pPr>
            <a:r>
              <a:rPr lang="en-US" sz="1600" dirty="0">
                <a:latin typeface="Alegreya Sans"/>
              </a:rPr>
              <a:t>Most guidance can be found at: </a:t>
            </a:r>
            <a:r>
              <a:rPr lang="en-US" sz="1600" dirty="0">
                <a:latin typeface="Alegreya Sans"/>
                <a:hlinkClick r:id="rId3"/>
              </a:rPr>
              <a:t>Infection Control Guidance for Healthcare Professionals about Coronavirus (</a:t>
            </a:r>
            <a:r>
              <a:rPr lang="en-US" sz="1600" dirty="0" err="1">
                <a:latin typeface="Alegreya Sans"/>
                <a:hlinkClick r:id="rId3"/>
              </a:rPr>
              <a:t>COVID</a:t>
            </a:r>
            <a:r>
              <a:rPr lang="en-US" sz="1600" dirty="0">
                <a:latin typeface="Alegreya Sans"/>
                <a:hlinkClick r:id="rId3"/>
              </a:rPr>
              <a:t>-19)</a:t>
            </a:r>
            <a:r>
              <a:rPr lang="en-US" sz="1600" dirty="0">
                <a:latin typeface="Alegreya Sans"/>
              </a:rPr>
              <a:t>. </a:t>
            </a:r>
            <a:endParaRPr lang="en-US" sz="1600" dirty="0">
              <a:latin typeface="Alegreya Sans" panose="00000500000000000000" pitchFamily="2" charset="0"/>
            </a:endParaRPr>
          </a:p>
          <a:p>
            <a:pPr>
              <a:lnSpc>
                <a:spcPct val="107000"/>
              </a:lnSpc>
              <a:spcBef>
                <a:spcPts val="0"/>
              </a:spcBef>
              <a:spcAft>
                <a:spcPts val="800"/>
              </a:spcAft>
            </a:pPr>
            <a:r>
              <a:rPr lang="en-US" sz="1800" dirty="0">
                <a:latin typeface="Alegreya Sans"/>
              </a:rPr>
              <a:t>What is working well? (Things you don’t want to disturb, best practices.)</a:t>
            </a:r>
            <a:endParaRPr lang="en-US" sz="1800" dirty="0">
              <a:latin typeface="Alegreya Sans" panose="00000500000000000000" pitchFamily="2" charset="0"/>
            </a:endParaRPr>
          </a:p>
          <a:p>
            <a:pPr>
              <a:lnSpc>
                <a:spcPct val="107000"/>
              </a:lnSpc>
              <a:spcBef>
                <a:spcPts val="0"/>
              </a:spcBef>
              <a:spcAft>
                <a:spcPts val="800"/>
              </a:spcAft>
            </a:pPr>
            <a:r>
              <a:rPr lang="en-US" sz="1800" dirty="0">
                <a:latin typeface="Alegreya Sans"/>
              </a:rPr>
              <a:t>What problems can be identified?</a:t>
            </a:r>
          </a:p>
          <a:p>
            <a:pPr>
              <a:lnSpc>
                <a:spcPct val="107000"/>
              </a:lnSpc>
              <a:spcBef>
                <a:spcPts val="0"/>
              </a:spcBef>
              <a:spcAft>
                <a:spcPts val="800"/>
              </a:spcAft>
            </a:pPr>
            <a:r>
              <a:rPr lang="en-US" sz="1800" dirty="0">
                <a:latin typeface="Alegreya Sans"/>
              </a:rPr>
              <a:t>What are the risks of those problems?</a:t>
            </a:r>
          </a:p>
          <a:p>
            <a:pPr lvl="1">
              <a:lnSpc>
                <a:spcPct val="107000"/>
              </a:lnSpc>
              <a:spcBef>
                <a:spcPts val="0"/>
              </a:spcBef>
              <a:spcAft>
                <a:spcPts val="800"/>
              </a:spcAft>
            </a:pPr>
            <a:r>
              <a:rPr lang="en-US" sz="1600" dirty="0">
                <a:latin typeface="Alegreya Sans"/>
              </a:rPr>
              <a:t>To patients and families?</a:t>
            </a:r>
          </a:p>
          <a:p>
            <a:pPr lvl="1">
              <a:lnSpc>
                <a:spcPct val="107000"/>
              </a:lnSpc>
              <a:spcBef>
                <a:spcPts val="0"/>
              </a:spcBef>
              <a:spcAft>
                <a:spcPts val="800"/>
              </a:spcAft>
            </a:pPr>
            <a:r>
              <a:rPr lang="en-US" sz="1600" dirty="0">
                <a:latin typeface="Alegreya Sans"/>
              </a:rPr>
              <a:t>To staff?</a:t>
            </a:r>
          </a:p>
          <a:p>
            <a:pPr lvl="1">
              <a:lnSpc>
                <a:spcPct val="107000"/>
              </a:lnSpc>
              <a:spcBef>
                <a:spcPts val="0"/>
              </a:spcBef>
              <a:spcAft>
                <a:spcPts val="800"/>
              </a:spcAft>
            </a:pPr>
            <a:r>
              <a:rPr lang="en-US" sz="1600" dirty="0">
                <a:latin typeface="Alegreya Sans"/>
              </a:rPr>
              <a:t>To operations?</a:t>
            </a:r>
          </a:p>
        </p:txBody>
      </p:sp>
    </p:spTree>
    <p:extLst>
      <p:ext uri="{BB962C8B-B14F-4D97-AF65-F5344CB8AC3E}">
        <p14:creationId xmlns:p14="http://schemas.microsoft.com/office/powerpoint/2010/main" val="548310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00BB4F15-EC78-4C01-9DD9-C9899A18504D}"/>
              </a:ext>
            </a:extLst>
          </p:cNvPr>
          <p:cNvSpPr txBox="1">
            <a:spLocks/>
          </p:cNvSpPr>
          <p:nvPr/>
        </p:nvSpPr>
        <p:spPr>
          <a:xfrm>
            <a:off x="324757" y="444067"/>
            <a:ext cx="8597052" cy="426344"/>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300" b="1">
                <a:solidFill>
                  <a:srgbClr val="D84E19"/>
                </a:solidFill>
                <a:latin typeface="Alegreya Sans" panose="00000500000000000000" pitchFamily="2" charset="0"/>
              </a:rPr>
              <a:t>Facility Characteristics</a:t>
            </a:r>
          </a:p>
        </p:txBody>
      </p:sp>
      <p:sp>
        <p:nvSpPr>
          <p:cNvPr id="3" name="Content Placeholder 2">
            <a:extLst>
              <a:ext uri="{FF2B5EF4-FFF2-40B4-BE49-F238E27FC236}">
                <a16:creationId xmlns="" xmlns:a16="http://schemas.microsoft.com/office/drawing/2014/main" id="{74C21D11-6042-4927-BF67-74F511B78CAC}"/>
              </a:ext>
            </a:extLst>
          </p:cNvPr>
          <p:cNvSpPr>
            <a:spLocks noGrp="1"/>
          </p:cNvSpPr>
          <p:nvPr>
            <p:ph idx="1"/>
          </p:nvPr>
        </p:nvSpPr>
        <p:spPr>
          <a:xfrm>
            <a:off x="324757" y="1004044"/>
            <a:ext cx="8674100" cy="3606011"/>
          </a:xfrm>
        </p:spPr>
        <p:txBody>
          <a:bodyPr vert="horz" lIns="91440" tIns="45720" rIns="91440" bIns="45720" rtlCol="0" anchor="t">
            <a:noAutofit/>
          </a:bodyPr>
          <a:lstStyle/>
          <a:p>
            <a:pPr>
              <a:lnSpc>
                <a:spcPct val="107000"/>
              </a:lnSpc>
              <a:spcBef>
                <a:spcPts val="0"/>
              </a:spcBef>
              <a:spcAft>
                <a:spcPts val="800"/>
              </a:spcAft>
            </a:pPr>
            <a:r>
              <a:rPr lang="en-US" sz="1800" dirty="0">
                <a:latin typeface="Alegreya Sans"/>
              </a:rPr>
              <a:t>Consider the types of care provided at your facility.</a:t>
            </a:r>
            <a:endParaRPr lang="en-US" sz="1800" dirty="0">
              <a:latin typeface="Alegreya Sans" panose="00000500000000000000" pitchFamily="2" charset="0"/>
            </a:endParaRPr>
          </a:p>
          <a:p>
            <a:pPr lvl="1">
              <a:lnSpc>
                <a:spcPct val="107000"/>
              </a:lnSpc>
              <a:spcBef>
                <a:spcPts val="0"/>
              </a:spcBef>
              <a:spcAft>
                <a:spcPts val="800"/>
              </a:spcAft>
            </a:pPr>
            <a:r>
              <a:rPr lang="en-US" sz="1400" dirty="0">
                <a:latin typeface="Alegreya Sans"/>
              </a:rPr>
              <a:t>Inpatient vs. outpatient.</a:t>
            </a:r>
          </a:p>
          <a:p>
            <a:pPr lvl="1">
              <a:lnSpc>
                <a:spcPct val="107000"/>
              </a:lnSpc>
              <a:spcBef>
                <a:spcPts val="0"/>
              </a:spcBef>
              <a:spcAft>
                <a:spcPts val="800"/>
              </a:spcAft>
            </a:pPr>
            <a:r>
              <a:rPr lang="en-US" sz="1400" dirty="0">
                <a:latin typeface="Alegreya Sans"/>
              </a:rPr>
              <a:t>Procedures:</a:t>
            </a:r>
          </a:p>
          <a:p>
            <a:pPr lvl="2">
              <a:lnSpc>
                <a:spcPct val="107000"/>
              </a:lnSpc>
              <a:spcBef>
                <a:spcPts val="0"/>
              </a:spcBef>
              <a:spcAft>
                <a:spcPts val="800"/>
              </a:spcAft>
            </a:pPr>
            <a:r>
              <a:rPr lang="en-US" sz="1400" dirty="0">
                <a:latin typeface="Alegreya Sans"/>
              </a:rPr>
              <a:t>Infusions,</a:t>
            </a:r>
          </a:p>
          <a:p>
            <a:pPr lvl="2">
              <a:lnSpc>
                <a:spcPct val="107000"/>
              </a:lnSpc>
              <a:spcBef>
                <a:spcPts val="0"/>
              </a:spcBef>
              <a:spcAft>
                <a:spcPts val="800"/>
              </a:spcAft>
            </a:pPr>
            <a:r>
              <a:rPr lang="en-US" sz="1400" dirty="0">
                <a:latin typeface="Alegreya Sans"/>
              </a:rPr>
              <a:t>Nebulizer treatments, and</a:t>
            </a:r>
          </a:p>
          <a:p>
            <a:pPr lvl="2">
              <a:lnSpc>
                <a:spcPct val="107000"/>
              </a:lnSpc>
              <a:spcBef>
                <a:spcPts val="0"/>
              </a:spcBef>
              <a:spcAft>
                <a:spcPts val="800"/>
              </a:spcAft>
            </a:pPr>
            <a:r>
              <a:rPr lang="en-US" sz="1400" dirty="0">
                <a:latin typeface="Alegreya Sans"/>
              </a:rPr>
              <a:t>Biopsies/injections/other bedside procedures.</a:t>
            </a:r>
          </a:p>
          <a:p>
            <a:pPr marL="457200" lvl="1" indent="0">
              <a:lnSpc>
                <a:spcPct val="107000"/>
              </a:lnSpc>
              <a:spcBef>
                <a:spcPts val="0"/>
              </a:spcBef>
              <a:spcAft>
                <a:spcPts val="800"/>
              </a:spcAft>
              <a:buNone/>
            </a:pPr>
            <a:endParaRPr lang="en-US" sz="1400" dirty="0">
              <a:latin typeface="Alegreya Sans" panose="00000500000000000000" pitchFamily="2" charset="0"/>
            </a:endParaRPr>
          </a:p>
          <a:p>
            <a:pPr lvl="1">
              <a:lnSpc>
                <a:spcPct val="107000"/>
              </a:lnSpc>
              <a:spcBef>
                <a:spcPts val="0"/>
              </a:spcBef>
              <a:spcAft>
                <a:spcPts val="800"/>
              </a:spcAft>
            </a:pPr>
            <a:endParaRPr lang="en-US" sz="1800" dirty="0">
              <a:latin typeface="Alegreya Sans" panose="00000500000000000000" pitchFamily="2" charset="0"/>
            </a:endParaRPr>
          </a:p>
          <a:p>
            <a:pPr lvl="2">
              <a:lnSpc>
                <a:spcPct val="107000"/>
              </a:lnSpc>
              <a:spcBef>
                <a:spcPts val="0"/>
              </a:spcBef>
              <a:spcAft>
                <a:spcPts val="800"/>
              </a:spcAft>
            </a:pPr>
            <a:endParaRPr lang="en-US" sz="800" dirty="0">
              <a:latin typeface="Alegreya Sans" panose="00000500000000000000" pitchFamily="2" charset="0"/>
            </a:endParaRPr>
          </a:p>
        </p:txBody>
      </p:sp>
    </p:spTree>
    <p:extLst>
      <p:ext uri="{BB962C8B-B14F-4D97-AF65-F5344CB8AC3E}">
        <p14:creationId xmlns:p14="http://schemas.microsoft.com/office/powerpoint/2010/main" val="343166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00BB4F15-EC78-4C01-9DD9-C9899A18504D}"/>
              </a:ext>
            </a:extLst>
          </p:cNvPr>
          <p:cNvSpPr txBox="1">
            <a:spLocks/>
          </p:cNvSpPr>
          <p:nvPr/>
        </p:nvSpPr>
        <p:spPr>
          <a:xfrm>
            <a:off x="324757" y="444067"/>
            <a:ext cx="8597052" cy="426344"/>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300" b="1">
                <a:solidFill>
                  <a:srgbClr val="D84E19"/>
                </a:solidFill>
                <a:latin typeface="Alegreya Sans" panose="00000500000000000000" pitchFamily="2" charset="0"/>
              </a:rPr>
              <a:t>Facility Characteristics</a:t>
            </a:r>
          </a:p>
        </p:txBody>
      </p:sp>
      <p:sp>
        <p:nvSpPr>
          <p:cNvPr id="3" name="Content Placeholder 2">
            <a:extLst>
              <a:ext uri="{FF2B5EF4-FFF2-40B4-BE49-F238E27FC236}">
                <a16:creationId xmlns="" xmlns:a16="http://schemas.microsoft.com/office/drawing/2014/main" id="{74C21D11-6042-4927-BF67-74F511B78CAC}"/>
              </a:ext>
            </a:extLst>
          </p:cNvPr>
          <p:cNvSpPr>
            <a:spLocks noGrp="1"/>
          </p:cNvSpPr>
          <p:nvPr>
            <p:ph idx="1"/>
          </p:nvPr>
        </p:nvSpPr>
        <p:spPr>
          <a:xfrm>
            <a:off x="324757" y="1004044"/>
            <a:ext cx="8674100" cy="3606011"/>
          </a:xfrm>
        </p:spPr>
        <p:txBody>
          <a:bodyPr vert="horz" lIns="91440" tIns="45720" rIns="91440" bIns="45720" rtlCol="0" anchor="t">
            <a:noAutofit/>
          </a:bodyPr>
          <a:lstStyle/>
          <a:p>
            <a:pPr>
              <a:lnSpc>
                <a:spcPct val="107000"/>
              </a:lnSpc>
              <a:spcBef>
                <a:spcPts val="0"/>
              </a:spcBef>
              <a:spcAft>
                <a:spcPts val="800"/>
              </a:spcAft>
            </a:pPr>
            <a:r>
              <a:rPr lang="en-US" sz="1800" dirty="0" smtClean="0">
                <a:latin typeface="Alegreya Sans"/>
              </a:rPr>
              <a:t>Evaluate </a:t>
            </a:r>
            <a:r>
              <a:rPr lang="en-US" sz="1800" dirty="0">
                <a:latin typeface="Alegreya Sans"/>
              </a:rPr>
              <a:t>common areas (including staff areas, breakrooms, etc.)</a:t>
            </a:r>
            <a:endParaRPr lang="en-US" sz="1800" dirty="0">
              <a:latin typeface="Alegreya Sans" panose="00000500000000000000" pitchFamily="2" charset="0"/>
            </a:endParaRPr>
          </a:p>
          <a:p>
            <a:pPr>
              <a:lnSpc>
                <a:spcPct val="107000"/>
              </a:lnSpc>
              <a:spcBef>
                <a:spcPts val="0"/>
              </a:spcBef>
              <a:spcAft>
                <a:spcPts val="800"/>
              </a:spcAft>
            </a:pPr>
            <a:r>
              <a:rPr lang="en-US" sz="1800" dirty="0">
                <a:latin typeface="Alegreya Sans"/>
              </a:rPr>
              <a:t>Evaluate ventilation/HVAC system.</a:t>
            </a:r>
          </a:p>
          <a:p>
            <a:pPr lvl="1">
              <a:lnSpc>
                <a:spcPct val="107000"/>
              </a:lnSpc>
              <a:spcBef>
                <a:spcPts val="0"/>
              </a:spcBef>
              <a:spcAft>
                <a:spcPts val="800"/>
              </a:spcAft>
            </a:pPr>
            <a:r>
              <a:rPr lang="en-US" sz="1400" dirty="0">
                <a:latin typeface="Alegreya Sans"/>
              </a:rPr>
              <a:t>Where is air coming from and going to?</a:t>
            </a:r>
          </a:p>
          <a:p>
            <a:pPr lvl="1">
              <a:lnSpc>
                <a:spcPct val="107000"/>
              </a:lnSpc>
              <a:spcBef>
                <a:spcPts val="0"/>
              </a:spcBef>
              <a:spcAft>
                <a:spcPts val="800"/>
              </a:spcAft>
            </a:pPr>
            <a:r>
              <a:rPr lang="en-US" sz="1400" dirty="0">
                <a:latin typeface="Alegreya Sans"/>
              </a:rPr>
              <a:t>How is air filtered and exchanged? (Consider consulting with your facility engineering or maintenance staff.)</a:t>
            </a:r>
            <a:endParaRPr lang="en-US" sz="1400" dirty="0">
              <a:latin typeface="Alegreya Sans" panose="00000500000000000000" pitchFamily="2" charset="0"/>
            </a:endParaRPr>
          </a:p>
          <a:p>
            <a:pPr lvl="1">
              <a:lnSpc>
                <a:spcPct val="107000"/>
              </a:lnSpc>
              <a:spcBef>
                <a:spcPts val="0"/>
              </a:spcBef>
              <a:spcAft>
                <a:spcPts val="800"/>
              </a:spcAft>
            </a:pPr>
            <a:endParaRPr lang="en-US" sz="1400" dirty="0">
              <a:latin typeface="Alegreya Sans" panose="00000500000000000000" pitchFamily="2" charset="0"/>
            </a:endParaRPr>
          </a:p>
          <a:p>
            <a:pPr lvl="1">
              <a:lnSpc>
                <a:spcPct val="107000"/>
              </a:lnSpc>
              <a:spcBef>
                <a:spcPts val="0"/>
              </a:spcBef>
              <a:spcAft>
                <a:spcPts val="800"/>
              </a:spcAft>
            </a:pPr>
            <a:endParaRPr lang="en-US" sz="1800" dirty="0">
              <a:latin typeface="Alegreya Sans" panose="00000500000000000000" pitchFamily="2" charset="0"/>
            </a:endParaRPr>
          </a:p>
          <a:p>
            <a:pPr lvl="2">
              <a:lnSpc>
                <a:spcPct val="107000"/>
              </a:lnSpc>
              <a:spcBef>
                <a:spcPts val="0"/>
              </a:spcBef>
              <a:spcAft>
                <a:spcPts val="800"/>
              </a:spcAft>
            </a:pPr>
            <a:endParaRPr lang="en-US" sz="800" dirty="0">
              <a:latin typeface="Alegreya Sans" panose="00000500000000000000" pitchFamily="2" charset="0"/>
            </a:endParaRPr>
          </a:p>
        </p:txBody>
      </p:sp>
    </p:spTree>
    <p:extLst>
      <p:ext uri="{BB962C8B-B14F-4D97-AF65-F5344CB8AC3E}">
        <p14:creationId xmlns:p14="http://schemas.microsoft.com/office/powerpoint/2010/main" val="628817847"/>
      </p:ext>
    </p:extLst>
  </p:cSld>
  <p:clrMapOvr>
    <a:masterClrMapping/>
  </p:clrMapOvr>
</p:sld>
</file>

<file path=ppt/theme/theme1.xml><?xml version="1.0" encoding="utf-8"?>
<a:theme xmlns:a="http://schemas.openxmlformats.org/drawingml/2006/main" name="AAP_slides_final_widescreen">
  <a:themeElements>
    <a:clrScheme name="AAP 1">
      <a:dk1>
        <a:sysClr val="windowText" lastClr="000000"/>
      </a:dk1>
      <a:lt1>
        <a:sysClr val="window" lastClr="FFFFFF"/>
      </a:lt1>
      <a:dk2>
        <a:srgbClr val="00247F"/>
      </a:dk2>
      <a:lt2>
        <a:srgbClr val="FDF5F2"/>
      </a:lt2>
      <a:accent1>
        <a:srgbClr val="00247F"/>
      </a:accent1>
      <a:accent2>
        <a:srgbClr val="1585B9"/>
      </a:accent2>
      <a:accent3>
        <a:srgbClr val="AFE3F5"/>
      </a:accent3>
      <a:accent4>
        <a:srgbClr val="AEC736"/>
      </a:accent4>
      <a:accent5>
        <a:srgbClr val="E9B424"/>
      </a:accent5>
      <a:accent6>
        <a:srgbClr val="D84E19"/>
      </a:accent6>
      <a:hlink>
        <a:srgbClr val="2364D8"/>
      </a:hlink>
      <a:folHlink>
        <a:srgbClr val="7973F5"/>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B169FE9CAC6C864AB22CCBE04BBDF4AB" ma:contentTypeVersion="1" ma:contentTypeDescription="Create a new document." ma:contentTypeScope="" ma:versionID="a11387ff27915604a7d65dd4e71940e9">
  <xsd:schema xmlns:xsd="http://www.w3.org/2001/XMLSchema" xmlns:xs="http://www.w3.org/2001/XMLSchema" xmlns:p="http://schemas.microsoft.com/office/2006/metadata/properties" xmlns:ns1="http://schemas.microsoft.com/sharepoint/v3" xmlns:ns2="7bc580ca-7f15-46fe-b81c-1e92ccd677a4" targetNamespace="http://schemas.microsoft.com/office/2006/metadata/properties" ma:root="true" ma:fieldsID="a9931a6e47abbfb0b846ddb790fea957" ns1:_="" ns2:_="">
    <xsd:import namespace="http://schemas.microsoft.com/sharepoint/v3"/>
    <xsd:import namespace="7bc580ca-7f15-46fe-b81c-1e92ccd677a4"/>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bc580ca-7f15-46fe-b81c-1e92ccd677a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7bc580ca-7f15-46fe-b81c-1e92ccd677a4">AFNRMUUAYW43-53304046-18</_dlc_DocId>
    <_dlc_DocIdUrl xmlns="7bc580ca-7f15-46fe-b81c-1e92ccd677a4">
      <Url>https://collaborate.aap.org/Project-Firstline/Chapter-Grants/_layouts/15/DocIdRedir.aspx?ID=AFNRMUUAYW43-53304046-18</Url>
      <Description>AFNRMUUAYW43-53304046-18</Description>
    </_dlc_DocIdUrl>
  </documentManagement>
</p:properties>
</file>

<file path=customXml/itemProps1.xml><?xml version="1.0" encoding="utf-8"?>
<ds:datastoreItem xmlns:ds="http://schemas.openxmlformats.org/officeDocument/2006/customXml" ds:itemID="{6FF67196-93D4-4BC1-943E-3D1BFFA817B0}">
  <ds:schemaRefs>
    <ds:schemaRef ds:uri="http://schemas.microsoft.com/sharepoint/v3/contenttype/forms"/>
  </ds:schemaRefs>
</ds:datastoreItem>
</file>

<file path=customXml/itemProps2.xml><?xml version="1.0" encoding="utf-8"?>
<ds:datastoreItem xmlns:ds="http://schemas.openxmlformats.org/officeDocument/2006/customXml" ds:itemID="{51721377-0432-4B55-8929-A381C47594E9}">
  <ds:schemaRefs>
    <ds:schemaRef ds:uri="http://schemas.microsoft.com/sharepoint/events"/>
  </ds:schemaRefs>
</ds:datastoreItem>
</file>

<file path=customXml/itemProps3.xml><?xml version="1.0" encoding="utf-8"?>
<ds:datastoreItem xmlns:ds="http://schemas.openxmlformats.org/officeDocument/2006/customXml" ds:itemID="{9D5A822F-C3A7-4D3C-B12D-E3862D47AD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bc580ca-7f15-46fe-b81c-1e92ccd677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1B89459-8F68-4E0B-925A-9B9AD8B26B82}">
  <ds:schemaRefs>
    <ds:schemaRef ds:uri="http://schemas.microsoft.com/office/infopath/2007/PartnerControls"/>
    <ds:schemaRef ds:uri="http://www.w3.org/XML/1998/namespace"/>
    <ds:schemaRef ds:uri="http://schemas.microsoft.com/office/2006/documentManagement/types"/>
    <ds:schemaRef ds:uri="7bc580ca-7f15-46fe-b81c-1e92ccd677a4"/>
    <ds:schemaRef ds:uri="http://schemas.microsoft.com/office/2006/metadata/properties"/>
    <ds:schemaRef ds:uri="http://schemas.microsoft.com/sharepoint/v3"/>
    <ds:schemaRef ds:uri="http://purl.org/dc/elements/1.1/"/>
    <ds:schemaRef ds:uri="http://schemas.openxmlformats.org/package/2006/metadata/core-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AAP_slides_final_widescreen</Template>
  <TotalTime>45</TotalTime>
  <Words>1228</Words>
  <Application>Microsoft Office PowerPoint</Application>
  <PresentationFormat>On-screen Show (16:9)</PresentationFormat>
  <Paragraphs>184</Paragraphs>
  <Slides>21</Slides>
  <Notes>20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Alegreya Sans</vt:lpstr>
      <vt:lpstr>Arial</vt:lpstr>
      <vt:lpstr>Calibri</vt:lpstr>
      <vt:lpstr>Cambria</vt:lpstr>
      <vt:lpstr>Georgia</vt:lpstr>
      <vt:lpstr>Lucida Grande</vt:lpstr>
      <vt:lpstr>Segoe UI</vt:lpstr>
      <vt:lpstr>Source Sans Pro</vt:lpstr>
      <vt:lpstr>Times New Roman</vt:lpstr>
      <vt:lpstr>AAP_slides_final_widescreen</vt:lpstr>
      <vt:lpstr>Infection Prevention and Control:  Risk Recognition and Communication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AAP Slides Final Widescreen</dc:title>
  <dc:creator>Garcia, Marcos</dc:creator>
  <cp:lastModifiedBy>Dale</cp:lastModifiedBy>
  <cp:revision>11</cp:revision>
  <cp:lastPrinted>2015-11-30T20:24:38Z</cp:lastPrinted>
  <dcterms:created xsi:type="dcterms:W3CDTF">2018-03-14T20:09:41Z</dcterms:created>
  <dcterms:modified xsi:type="dcterms:W3CDTF">2021-06-04T19:03:29Z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0x010100B169FE9CAC6C864AB22CCBE04BBDF4AB</vt:lpwstr>
  </property>
  <property fmtid="{D5CDD505-2E9C-101B-9397-08002B2CF9AE}" pid="3" name="_dlc_DocIdItemGuid">
    <vt:lpwstr>72cbfb9a-e53d-407c-bd9f-6020e99c34cd</vt:lpwstr>
  </property>
</Properties>
</file>